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8" r:id="rId7"/>
    <p:sldId id="261" r:id="rId8"/>
    <p:sldId id="262" r:id="rId9"/>
    <p:sldId id="263" r:id="rId10"/>
    <p:sldId id="264" r:id="rId11"/>
    <p:sldId id="269" r:id="rId12"/>
    <p:sldId id="265" r:id="rId13"/>
    <p:sldId id="266" r:id="rId14"/>
    <p:sldId id="270" r:id="rId15"/>
    <p:sldId id="271" r:id="rId16"/>
    <p:sldId id="267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7" d="100"/>
          <a:sy n="77" d="100"/>
        </p:scale>
        <p:origin x="1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ชื่อและคำอธิบา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คำอ้างอิงพร้อมคำอธิบา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h-TH" smtClean="0"/>
              <a:t>แก้ไขสไตล์ของข้อความต้นแบบ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นามบัต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นามบัตรอ้างอิ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h-TH" smtClean="0"/>
              <a:t>แก้ไขสไตล์ของข้อความต้นแบบ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จริง หรือ เท็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h-TH" smtClean="0"/>
              <a:t>แก้ไขสไตล์ของข้อความต้นแบบ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6/4/2022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th-TH" smtClean="0"/>
              <a:t>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th-TH" smtClean="0"/>
              <a:t>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th-TH" smtClean="0"/>
              <a:t>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6/4/2022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th-TH" smtClean="0"/>
              <a:t>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th-TH" smtClean="0"/>
              <a:t>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6/4/2022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6/4/2022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th-TH" smtClean="0"/>
              <a:t>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th-TH" smtClean="0"/>
              <a:t>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6/4/2022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h-TH" smtClean="0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6/4/2022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file:///E:\&#3626;&#3627;&#3585;&#3636;&#3592;\2-64\&#3586;&#3633;&#3657;&#3609;&#3605;&#3629;&#3609;&#3585;&#3634;&#3619;&#3648;&#3610;&#3636;&#3585;&#3588;&#3594;&#3592;.&#3609;&#3624;.&#3613;&#3638;&#3585;&#3626;&#3627;&#3585;&#3636;&#3592;\&#3586;&#3633;&#3657;&#3609;&#3605;&#3629;&#3609;&#3651;&#3609;&#3585;&#3634;&#3619;&#3648;&#3610;&#3636;&#3585;&#3592;&#3656;&#3634;&#3618;&#3588;&#3656;&#3634;&#3651;&#3594;&#3657;&#3592;&#3656;&#3634;&#3618;&#3586;&#3629;&#3591;&#3609;&#3633;&#3585;&#3624;&#3638;&#3585;&#3625;&#3634;&#3613;&#3638;&#3585;&#3626;&#3627;&#3585;&#3636;&#3592;.docx" TargetMode="External"/><Relationship Id="rId7" Type="http://schemas.openxmlformats.org/officeDocument/2006/relationships/hyperlink" Target="file:///E:\&#3626;&#3627;&#3585;&#3636;&#3592;\2-64\&#3586;&#3633;&#3657;&#3609;&#3605;&#3629;&#3609;&#3585;&#3634;&#3619;&#3648;&#3610;&#3636;&#3585;&#3588;&#3594;&#3592;.&#3609;&#3624;.&#3613;&#3638;&#3585;&#3626;&#3627;&#3585;&#3636;&#3592;\FO-TO-18.pdf" TargetMode="External"/><Relationship Id="rId2" Type="http://schemas.openxmlformats.org/officeDocument/2006/relationships/hyperlink" Target="file:///E:\&#3626;&#3627;&#3585;&#3636;&#3592;\2-64\&#3586;&#3633;&#3657;&#3609;&#3605;&#3629;&#3609;&#3585;&#3634;&#3619;&#3648;&#3610;&#3636;&#3585;&#3588;&#3594;&#3592;.&#3609;&#3624;.&#3613;&#3638;&#3585;&#3626;&#3627;&#3585;&#3636;&#3592;\FO-TO-1001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../../../&#3594;&#3640;&#3604;&#3648;&#3610;&#3636;&#3585;/&#3588;&#3641;&#3656;&#3617;&#3639;&#3629;&#3651;&#3610;&#3648;&#3610;&#3636;&#3585;/&#3615;&#3629;&#3619;&#3660;&#3617;FO-TO-06.pdf" TargetMode="External"/><Relationship Id="rId5" Type="http://schemas.openxmlformats.org/officeDocument/2006/relationships/hyperlink" Target="file:///E:\&#3626;&#3627;&#3585;&#3636;&#3592;\2-64\&#3586;&#3633;&#3657;&#3609;&#3605;&#3629;&#3609;&#3585;&#3634;&#3619;&#3648;&#3610;&#3636;&#3585;&#3588;&#3594;&#3592;.&#3609;&#3624;.&#3613;&#3638;&#3585;&#3626;&#3627;&#3585;&#3636;&#3592;\FO-TO-07.pdf" TargetMode="External"/><Relationship Id="rId4" Type="http://schemas.openxmlformats.org/officeDocument/2006/relationships/hyperlink" Target="file:///E:\&#3626;&#3627;&#3585;&#3636;&#3592;\2-64\&#3586;&#3633;&#3657;&#3609;&#3605;&#3629;&#3609;&#3585;&#3634;&#3619;&#3648;&#3610;&#3636;&#3585;&#3588;&#3594;&#3592;.&#3609;&#3624;.&#3613;&#3638;&#3585;&#3626;&#3627;&#3585;&#3636;&#3592;\FO-TO-1002.pdf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h-TH" sz="6000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ขั้นตอนในการเบิกจ่ายค่าใช้จ่ายของนักศึกษาฝึกสหกิจ</a:t>
            </a:r>
          </a:p>
        </p:txBody>
      </p:sp>
    </p:spTree>
    <p:extLst>
      <p:ext uri="{BB962C8B-B14F-4D97-AF65-F5344CB8AC3E}">
        <p14:creationId xmlns:p14="http://schemas.microsoft.com/office/powerpoint/2010/main" val="2624707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4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รูปแบบฟอร์ม </a:t>
            </a:r>
            <a:r>
              <a:rPr lang="en-US" sz="4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FO-TO-02</a:t>
            </a:r>
            <a:endParaRPr lang="th-TH" sz="4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0129" y="1695799"/>
            <a:ext cx="3136846" cy="4436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476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62247"/>
          </a:xfrm>
        </p:spPr>
        <p:txBody>
          <a:bodyPr/>
          <a:lstStyle/>
          <a:p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รูปแบบฟอร์ม </a:t>
            </a:r>
            <a:r>
              <a:rPr lang="en-US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FO-TO-06 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ใบรับรองการจ่ายเงิน</a:t>
            </a:r>
            <a:endParaRPr lang="th-TH" dirty="0"/>
          </a:p>
        </p:txBody>
      </p:sp>
      <p:pic>
        <p:nvPicPr>
          <p:cNvPr id="7" name="ตัวแทนเนื้อหา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2116" y="1473201"/>
            <a:ext cx="3707806" cy="4553526"/>
          </a:xfrm>
        </p:spPr>
      </p:pic>
    </p:spTree>
    <p:extLst>
      <p:ext uri="{BB962C8B-B14F-4D97-AF65-F5344CB8AC3E}">
        <p14:creationId xmlns:p14="http://schemas.microsoft.com/office/powerpoint/2010/main" val="2674433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4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รูปแบบฟอร์ม </a:t>
            </a:r>
            <a:r>
              <a:rPr lang="en-US" sz="4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FO-TO-07</a:t>
            </a:r>
            <a:endParaRPr lang="th-TH" sz="4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4" name="ตัวแทนเนื้อหา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5013" y="1420756"/>
            <a:ext cx="3645788" cy="5152871"/>
          </a:xfrm>
        </p:spPr>
      </p:pic>
    </p:spTree>
    <p:extLst>
      <p:ext uri="{BB962C8B-B14F-4D97-AF65-F5344CB8AC3E}">
        <p14:creationId xmlns:p14="http://schemas.microsoft.com/office/powerpoint/2010/main" val="3649188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928255"/>
          </a:xfrm>
        </p:spPr>
        <p:txBody>
          <a:bodyPr>
            <a:normAutofit/>
          </a:bodyPr>
          <a:lstStyle/>
          <a:p>
            <a:r>
              <a:rPr lang="th-TH" sz="4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รูปแบบฟอร์ม </a:t>
            </a:r>
            <a:r>
              <a:rPr lang="en-US" sz="4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FO-TO-18</a:t>
            </a:r>
            <a:endParaRPr lang="th-TH" sz="4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4" name="ตัวแทนเนื้อหา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0162" y="1470632"/>
            <a:ext cx="3581132" cy="4386982"/>
          </a:xfrm>
        </p:spPr>
      </p:pic>
    </p:spTree>
    <p:extLst>
      <p:ext uri="{BB962C8B-B14F-4D97-AF65-F5344CB8AC3E}">
        <p14:creationId xmlns:p14="http://schemas.microsoft.com/office/powerpoint/2010/main" val="1403682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ตัวอย่างใบเสร็จรับเงิน/ใบกำกับภาษี ค่าหอพัก</a:t>
            </a:r>
            <a:endParaRPr lang="th-TH" dirty="0"/>
          </a:p>
        </p:txBody>
      </p:sp>
      <p:pic>
        <p:nvPicPr>
          <p:cNvPr id="6" name="ตัวแทนเนื้อหา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6787" y="1686763"/>
            <a:ext cx="3921505" cy="4697412"/>
          </a:xfrm>
        </p:spPr>
      </p:pic>
    </p:spTree>
    <p:extLst>
      <p:ext uri="{BB962C8B-B14F-4D97-AF65-F5344CB8AC3E}">
        <p14:creationId xmlns:p14="http://schemas.microsoft.com/office/powerpoint/2010/main" val="3233095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5964535" cy="662247"/>
          </a:xfrm>
        </p:spPr>
        <p:txBody>
          <a:bodyPr/>
          <a:lstStyle/>
          <a:p>
            <a:r>
              <a:rPr lang="th-TH" dirty="0" smtClean="0"/>
              <a:t>ตัวอย่างบิลเงินสด ค่าหอพัก</a:t>
            </a:r>
            <a:endParaRPr lang="th-TH" dirty="0"/>
          </a:p>
        </p:txBody>
      </p:sp>
      <p:pic>
        <p:nvPicPr>
          <p:cNvPr id="4" name="ตัวแทนเนื้อหา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7811" y="1172095"/>
            <a:ext cx="4480560" cy="5378334"/>
          </a:xfrm>
        </p:spPr>
      </p:pic>
    </p:spTree>
    <p:extLst>
      <p:ext uri="{BB962C8B-B14F-4D97-AF65-F5344CB8AC3E}">
        <p14:creationId xmlns:p14="http://schemas.microsoft.com/office/powerpoint/2010/main" val="571479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602520" y="1362567"/>
            <a:ext cx="8596668" cy="388077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2000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 algn="ctr">
              <a:buNone/>
            </a:pPr>
            <a:endParaRPr lang="en-US" sz="2000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 algn="ctr">
              <a:buNone/>
            </a:pPr>
            <a:r>
              <a:rPr lang="en-US" sz="10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The End</a:t>
            </a:r>
            <a:endParaRPr lang="th-TH" sz="10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930270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th-TH" sz="4000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การเบิกค่าใช้จ่ายในแต่ละเดือน มีแบบฟอร์มที่นักศึกษาจะต้องใช้เบิก </a:t>
            </a:r>
            <a:r>
              <a:rPr lang="th-TH" sz="4000" dirty="0" smtClean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มี </a:t>
            </a:r>
            <a:r>
              <a:rPr lang="en-US" sz="4000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4 </a:t>
            </a:r>
            <a:r>
              <a:rPr lang="th-TH" sz="4000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ฟอร์ม </a:t>
            </a:r>
            <a:r>
              <a:rPr lang="en-US" sz="4000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/>
            </a:r>
            <a:br>
              <a:rPr lang="en-US" sz="4000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endParaRPr lang="th-TH" sz="4000" dirty="0">
              <a:solidFill>
                <a:srgbClr val="0070C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677334" y="2160589"/>
            <a:ext cx="9156622" cy="3325811"/>
          </a:xfrm>
        </p:spPr>
        <p:txBody>
          <a:bodyPr>
            <a:noAutofit/>
          </a:bodyPr>
          <a:lstStyle/>
          <a:p>
            <a:pPr lvl="0"/>
            <a:r>
              <a:rPr lang="th-TH" sz="3200" dirty="0" smtClean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  <a:hlinkClick r:id="rId2" action="ppaction://hlinkfile"/>
              </a:rPr>
              <a:t>แบบฟอร์ม </a:t>
            </a:r>
            <a:r>
              <a:rPr lang="en-US" sz="3200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  <a:hlinkClick r:id="rId2" action="ppaction://hlinkfile"/>
              </a:rPr>
              <a:t>FO-TO-01 </a:t>
            </a:r>
            <a:r>
              <a:rPr lang="th-TH" sz="3200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  <a:hlinkClick r:id="rId2" action="ppaction://hlinkfile"/>
              </a:rPr>
              <a:t>แบบใบเบิกเงินค่าใช้จ่ายเดินทางในประเทศ</a:t>
            </a:r>
            <a:endParaRPr lang="en-US" sz="3200" dirty="0">
              <a:solidFill>
                <a:srgbClr val="0070C0"/>
              </a:solidFill>
              <a:latin typeface="TH SarabunPSK" panose="020B0500040200020003" pitchFamily="34" charset="-34"/>
              <a:cs typeface="TH SarabunPSK" panose="020B0500040200020003" pitchFamily="34" charset="-34"/>
              <a:hlinkClick r:id="rId3" action="ppaction://hlinkfile"/>
            </a:endParaRPr>
          </a:p>
          <a:p>
            <a:pPr lvl="0"/>
            <a:r>
              <a:rPr lang="th-TH" sz="3200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  <a:hlinkClick r:id="rId4" action="ppaction://hlinkfile"/>
              </a:rPr>
              <a:t>แบบฟอร์ม </a:t>
            </a:r>
            <a:r>
              <a:rPr lang="en-US" sz="3200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  <a:hlinkClick r:id="rId4" action="ppaction://hlinkfile"/>
              </a:rPr>
              <a:t>FO-TO-02 </a:t>
            </a:r>
            <a:r>
              <a:rPr lang="th-TH" sz="3200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  <a:hlinkClick r:id="rId4" action="ppaction://hlinkfile"/>
              </a:rPr>
              <a:t>แบบรายงานการเดินทางการปฏิบัติงานให้มหาวิทยาลัย</a:t>
            </a:r>
            <a:endParaRPr lang="en-US" sz="3200" dirty="0">
              <a:solidFill>
                <a:srgbClr val="0070C0"/>
              </a:solidFill>
              <a:latin typeface="TH SarabunPSK" panose="020B0500040200020003" pitchFamily="34" charset="-34"/>
              <a:cs typeface="TH SarabunPSK" panose="020B0500040200020003" pitchFamily="34" charset="-34"/>
              <a:hlinkClick r:id="rId3" action="ppaction://hlinkfile"/>
            </a:endParaRPr>
          </a:p>
          <a:p>
            <a:pPr lvl="0"/>
            <a:r>
              <a:rPr lang="th-TH" sz="3200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  <a:hlinkClick r:id="rId5" action="ppaction://hlinkfile"/>
              </a:rPr>
              <a:t>แบบฟอร์ม </a:t>
            </a:r>
            <a:r>
              <a:rPr lang="en-US" sz="3200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  <a:hlinkClick r:id="rId5" action="ppaction://hlinkfile"/>
              </a:rPr>
              <a:t>FO-TO-07 </a:t>
            </a:r>
            <a:r>
              <a:rPr lang="th-TH" sz="3200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  <a:hlinkClick r:id="rId5" action="ppaction://hlinkfile"/>
              </a:rPr>
              <a:t>ใบสำคัญรับ</a:t>
            </a:r>
            <a:r>
              <a:rPr lang="th-TH" sz="3200" dirty="0" smtClean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  <a:hlinkClick r:id="rId5" action="ppaction://hlinkfile"/>
              </a:rPr>
              <a:t>เงิน</a:t>
            </a:r>
            <a:endParaRPr lang="th-TH" sz="3200" dirty="0" smtClean="0">
              <a:solidFill>
                <a:srgbClr val="0070C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3200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  <a:hlinkClick r:id="rId6" action="ppaction://hlinkfile"/>
              </a:rPr>
              <a:t>แบบฟอร์ม </a:t>
            </a:r>
            <a:r>
              <a:rPr lang="en-US" sz="3200" dirty="0" smtClean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  <a:hlinkClick r:id="rId6" action="ppaction://hlinkfile"/>
              </a:rPr>
              <a:t>FO-TO-06 </a:t>
            </a:r>
            <a:r>
              <a:rPr lang="th-TH" sz="3200" dirty="0" smtClean="0">
                <a:solidFill>
                  <a:srgbClr val="92D050"/>
                </a:solidFill>
                <a:latin typeface="TH SarabunPSK" panose="020B0500040200020003" pitchFamily="34" charset="-34"/>
                <a:cs typeface="TH SarabunPSK" panose="020B0500040200020003" pitchFamily="34" charset="-34"/>
                <a:hlinkClick r:id="rId6" action="ppaction://hlinkfile"/>
              </a:rPr>
              <a:t>ใบรับรองการจ่ายเงิน</a:t>
            </a:r>
            <a:endParaRPr lang="en-US" sz="3200" dirty="0">
              <a:solidFill>
                <a:srgbClr val="92D050"/>
              </a:solidFill>
              <a:latin typeface="TH SarabunPSK" panose="020B0500040200020003" pitchFamily="34" charset="-34"/>
              <a:cs typeface="TH SarabunPSK" panose="020B0500040200020003" pitchFamily="34" charset="-34"/>
              <a:hlinkClick r:id="rId3" action="ppaction://hlinkfile"/>
            </a:endParaRPr>
          </a:p>
          <a:p>
            <a:pPr lvl="0"/>
            <a:r>
              <a:rPr lang="th-TH" sz="3200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  <a:hlinkClick r:id="rId7" action="ppaction://hlinkfile"/>
              </a:rPr>
              <a:t>แบบฟอร์ม </a:t>
            </a:r>
            <a:r>
              <a:rPr lang="en-US" sz="3200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  <a:hlinkClick r:id="rId7" action="ppaction://hlinkfile"/>
              </a:rPr>
              <a:t>FO-TO-18 </a:t>
            </a:r>
            <a:r>
              <a:rPr lang="th-TH" sz="3200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  <a:hlinkClick r:id="rId7" action="ppaction://hlinkfile"/>
              </a:rPr>
              <a:t>ใบแจ้งความจำนงโอนเงินเข้าบัญชีเงินฝาก</a:t>
            </a:r>
            <a:endParaRPr lang="en-US" sz="3200" dirty="0">
              <a:solidFill>
                <a:srgbClr val="0070C0"/>
              </a:solidFill>
              <a:latin typeface="TH SarabunPSK" panose="020B0500040200020003" pitchFamily="34" charset="-34"/>
              <a:cs typeface="TH SarabunPSK" panose="020B0500040200020003" pitchFamily="34" charset="-34"/>
              <a:hlinkClick r:id="rId3" action="ppaction://hlinkfile"/>
            </a:endParaRPr>
          </a:p>
          <a:p>
            <a:pPr marL="0" indent="0">
              <a:buNone/>
            </a:pPr>
            <a:endParaRPr lang="th-TH" sz="3200" dirty="0">
              <a:solidFill>
                <a:srgbClr val="0070C0"/>
              </a:solidFill>
              <a:latin typeface="TH SarabunPSK" panose="020B0500040200020003" pitchFamily="34" charset="-34"/>
              <a:cs typeface="TH SarabunPSK" panose="020B0500040200020003" pitchFamily="34" charset="-34"/>
              <a:hlinkClick r:id="rId3" action="ppaction://hlinkfile"/>
            </a:endParaRPr>
          </a:p>
        </p:txBody>
      </p:sp>
    </p:spTree>
    <p:extLst>
      <p:ext uri="{BB962C8B-B14F-4D97-AF65-F5344CB8AC3E}">
        <p14:creationId xmlns:p14="http://schemas.microsoft.com/office/powerpoint/2010/main" val="3375356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20684"/>
          </a:xfrm>
        </p:spPr>
        <p:txBody>
          <a:bodyPr>
            <a:noAutofit/>
          </a:bodyPr>
          <a:lstStyle/>
          <a:p>
            <a:pPr lvl="0"/>
            <a:r>
              <a:rPr lang="th-TH" sz="3200" dirty="0"/>
              <a:t>แบบฟอร์ม </a:t>
            </a:r>
            <a:r>
              <a:rPr lang="en-US" sz="3200" dirty="0"/>
              <a:t>FO-TO-01 </a:t>
            </a:r>
            <a:r>
              <a:rPr lang="th-TH" sz="3200" dirty="0"/>
              <a:t>แบบใบเบิกเงินค่าใช้จ่ายเดินทางในประเทศ </a:t>
            </a:r>
            <a:r>
              <a:rPr lang="en-US" sz="3200" dirty="0"/>
              <a:t/>
            </a:r>
            <a:br>
              <a:rPr lang="en-US" sz="3200" dirty="0"/>
            </a:br>
            <a:endParaRPr lang="th-TH" sz="3200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677334" y="1362567"/>
            <a:ext cx="8596668" cy="5320865"/>
          </a:xfrm>
        </p:spPr>
        <p:txBody>
          <a:bodyPr>
            <a:normAutofit/>
          </a:bodyPr>
          <a:lstStyle/>
          <a:p>
            <a:pPr lvl="0"/>
            <a:r>
              <a:rPr lang="th-TH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ฟอร์ม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นี้นักศึกษาจะต้องใส่รายละเอียดข้อมูลของสถานที่ฝึกงาน รวมถึงค่าใช้จ่ายที่มีความประสงค์เบิก</a:t>
            </a:r>
            <a:r>
              <a:rPr lang="th-TH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ลงใน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ฟอร์มนี้ ให้ครบถ้วน </a:t>
            </a:r>
            <a:endParaRPr lang="en-US" sz="2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r>
              <a:rPr lang="th-TH" sz="2400" b="1" u="sng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หมายเหตุ ฟอร์มนี้นักศึกษาที่จะทำการเบิกค่าใช้จ่ายจะต้องกรอกทุก</a:t>
            </a:r>
            <a:r>
              <a:rPr lang="th-TH" sz="2400" b="1" u="sng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คน</a:t>
            </a:r>
          </a:p>
          <a:p>
            <a:r>
              <a:rPr lang="th-TH" sz="2400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ข้อ </a:t>
            </a:r>
            <a:r>
              <a:rPr lang="en-US" sz="2400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 </a:t>
            </a:r>
            <a:r>
              <a:rPr lang="th-TH" sz="2400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คือ แจกแจงค่าใช้จ่าย ซึ่งจะแยกเป็นดังนี้</a:t>
            </a:r>
          </a:p>
          <a:p>
            <a:pPr marL="0" indent="0">
              <a:buNone/>
            </a:pPr>
            <a:r>
              <a:rPr lang="th-TH" sz="24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en-US" sz="2400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3.1 </a:t>
            </a:r>
            <a:r>
              <a:rPr lang="th-TH" sz="2400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ค่าลงทะเบียน (ถ้ามี) </a:t>
            </a:r>
          </a:p>
          <a:p>
            <a:pPr marL="0" indent="0">
              <a:buNone/>
            </a:pPr>
            <a:r>
              <a:rPr lang="th-TH" sz="24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en-US" sz="2400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3.2 </a:t>
            </a:r>
            <a:r>
              <a:rPr lang="th-TH" sz="2400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ค่าเบี้ยเลี้ยง (กรอกข้อมูลวันทำงานจริง และจะต้องแนบใบลงเวลางานที่บริษัทให้กรอก หรือถ้าบริษัทไหนไม่มีให้ลงเวลางาน ให้นักศึกษาทำเป็นตารางลงเวลาที่ทำงานจริง ซึ่งจะประกอบด้วย วันที่ เวลา การปฏิบัติงานว่าทำอะไรบ้าง และด้านล่างตารางจะต้องเป็นหัวหน้าหรือพี่เลี้ยงที่ดูแลนักศึกษาลงนามในแต่ละแผ่น </a:t>
            </a:r>
            <a:r>
              <a:rPr lang="th-TH" sz="2400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(หมายเหตุ ค่าเบี้ยเลี้ยงจะเขียนเบิกได้ในกรณีที่บริษัทไม่ได้ให้ ทางภาควิชาฯ ให้งบประมาณวันละ </a:t>
            </a:r>
            <a:r>
              <a:rPr lang="en-US" sz="2400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240 </a:t>
            </a:r>
            <a:r>
              <a:rPr lang="th-TH" sz="2400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บาท</a:t>
            </a:r>
            <a:r>
              <a:rPr lang="th-TH" sz="2400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 หรือ</a:t>
            </a:r>
            <a:r>
              <a:rPr lang="th-TH" sz="2400" dirty="0" err="1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ทางบริษัท</a:t>
            </a:r>
            <a:r>
              <a:rPr lang="th-TH" sz="2400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จ่ายไม่ถึง </a:t>
            </a:r>
            <a:r>
              <a:rPr lang="en-US" sz="2400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240 </a:t>
            </a:r>
            <a:r>
              <a:rPr lang="th-TH" sz="2400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บาท ทางภาควิชาฯ จะสมทบให้</a:t>
            </a:r>
            <a:endParaRPr lang="th-TH" sz="2400" dirty="0" smtClean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r>
              <a:rPr lang="th-TH" sz="24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en-US" sz="2400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3.3 </a:t>
            </a:r>
            <a:r>
              <a:rPr lang="th-TH" sz="2400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ค่าที่พักใส่จำนวนเงินรวมเป็นรายเดือนได้เลย </a:t>
            </a:r>
            <a:r>
              <a:rPr lang="th-TH" sz="2400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(หมายเหตุ ค่าที่พัก ภาควิชามีงบประมาณให้ </a:t>
            </a:r>
            <a:r>
              <a:rPr lang="en-US" sz="2400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4,000</a:t>
            </a:r>
            <a:r>
              <a:rPr lang="th-TH" sz="2400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บาทต่อคนรวมน้ำไฟ</a:t>
            </a:r>
            <a:r>
              <a:rPr lang="th-TH" sz="2400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แล้ว และถ้าเบิกค่าหอพักแล้วจะไม่สามารถเบิกค่าเดินทางได้)</a:t>
            </a:r>
            <a:endParaRPr lang="th-TH" sz="2400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743475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แบบฟอร์ม 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FO-TO-01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แบบใบเบิกเงินค่าใช้จ่ายเดินทางในประเทศ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3.4 </a:t>
            </a:r>
            <a:r>
              <a:rPr lang="th-TH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ค่าพาหนะเด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ิ</a:t>
            </a:r>
            <a:r>
              <a:rPr lang="th-TH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นทาง (ในกรณีที่โดยสารรถสาธารณะ </a:t>
            </a:r>
            <a:endParaRPr lang="th-TH" sz="2400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r>
              <a:rPr lang="en-US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3.5 </a:t>
            </a:r>
            <a:r>
              <a:rPr lang="th-TH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ค่าชดเชยยานพาหนะ (ใช้รถส่วนตัว) ให้เบิกในอัตรากิโลเมตรละ </a:t>
            </a:r>
            <a:r>
              <a:rPr lang="en-US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4 </a:t>
            </a:r>
            <a:r>
              <a:rPr lang="th-TH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บาท </a:t>
            </a:r>
          </a:p>
          <a:p>
            <a:pPr marL="0" indent="0">
              <a:buNone/>
            </a:pPr>
            <a:r>
              <a:rPr lang="th-TH" sz="2400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หมาย</a:t>
            </a:r>
            <a:r>
              <a:rPr lang="th-TH" sz="24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เหตุ ในส่วนของเบิกค่ายานพาหนะทุกครั้ง  ให้ทำการแคปหน้าจอจาก </a:t>
            </a:r>
            <a:r>
              <a:rPr lang="en-US" sz="24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google </a:t>
            </a:r>
            <a:r>
              <a:rPr lang="th-TH" sz="24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เดินทาง ไปกลับ </a:t>
            </a:r>
            <a:r>
              <a:rPr lang="th-TH" sz="2400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</a:p>
          <a:p>
            <a:pPr marL="0" indent="0">
              <a:buNone/>
            </a:pPr>
            <a:r>
              <a:rPr lang="th-TH" sz="24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400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</a:t>
            </a:r>
            <a:r>
              <a:rPr lang="th-TH" sz="2400" dirty="0" err="1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จาก</a:t>
            </a:r>
            <a:r>
              <a:rPr lang="th-TH" sz="2400" dirty="0" err="1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ที่</a:t>
            </a:r>
            <a:r>
              <a:rPr lang="th-TH" sz="24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พักไปบริษัท เป็นจำนวนกี่กิโล กี่วัน </a:t>
            </a:r>
            <a:r>
              <a:rPr lang="th-TH" sz="2400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แจงรายละเอียด</a:t>
            </a:r>
            <a:r>
              <a:rPr lang="th-TH" sz="24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ให้</a:t>
            </a:r>
            <a:r>
              <a:rPr lang="th-TH" sz="2400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เรียบร้อย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3.6 </a:t>
            </a:r>
            <a:r>
              <a:rPr lang="th-TH" sz="24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ค่าธรรมเนียม  (ค่าทางด่วน ให้แนบ</a:t>
            </a:r>
            <a:r>
              <a:rPr lang="th-TH" sz="2400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ใบเสร็จค่าผ่าน</a:t>
            </a:r>
            <a:r>
              <a:rPr lang="th-TH" sz="24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การทางพิเศษทุกครั้งที่ทำการเบิก)</a:t>
            </a:r>
          </a:p>
          <a:p>
            <a:pPr marL="457200" lvl="1" indent="0">
              <a:buNone/>
            </a:pPr>
            <a:r>
              <a:rPr lang="en-US" sz="2400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3.7 </a:t>
            </a:r>
            <a:r>
              <a:rPr lang="th-TH" sz="2400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ค่าใช้จ่าย</a:t>
            </a:r>
            <a:r>
              <a:rPr lang="th-TH" sz="2400" dirty="0" err="1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อื่นๆ</a:t>
            </a:r>
            <a:r>
              <a:rPr lang="th-TH" sz="2400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(ถ้ามี)</a:t>
            </a:r>
          </a:p>
          <a:p>
            <a:r>
              <a:rPr lang="th-TH" sz="2400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ข้อ </a:t>
            </a:r>
            <a:r>
              <a:rPr lang="en-US" sz="2400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4 </a:t>
            </a:r>
            <a:r>
              <a:rPr lang="th-TH" sz="2400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สำหรับรหัสงบประมาณ </a:t>
            </a:r>
            <a:r>
              <a:rPr lang="th-TH" sz="24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ให้นักศึกษาใส่  </a:t>
            </a:r>
            <a:r>
              <a:rPr lang="th-TH" sz="24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“</a:t>
            </a:r>
            <a:r>
              <a:rPr lang="th-TH" sz="2400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6501005271” </a:t>
            </a:r>
          </a:p>
          <a:p>
            <a:r>
              <a:rPr lang="th-TH" sz="2400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สำหรับตรงผู้ขออนุมัติ ให้ใส่ชื่อของนักศึกษา</a:t>
            </a:r>
          </a:p>
          <a:p>
            <a:pPr marL="0" indent="0">
              <a:buNone/>
            </a:pPr>
            <a:endParaRPr lang="th-TH" sz="2400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th-TH" sz="2400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r>
              <a:rPr lang="th-TH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endParaRPr lang="th-TH" sz="2400" dirty="0" smtClean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endParaRPr lang="th-TH" sz="2400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r>
              <a:rPr lang="th-TH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endParaRPr lang="th-TH" sz="2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671821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th-TH" sz="4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แบบฟอร์ม </a:t>
            </a:r>
            <a:r>
              <a:rPr lang="en-US" sz="4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FO-TO-02 </a:t>
            </a:r>
            <a:r>
              <a:rPr lang="th-TH" sz="4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แบบรายงานการเดินทางการปฏิบัติงานให้มหาวิทยาลัย</a:t>
            </a:r>
            <a:r>
              <a:rPr lang="en-US" sz="4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/>
            </a:r>
            <a:br>
              <a:rPr lang="en-US" sz="4000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endParaRPr lang="th-TH" sz="4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สำหรับฟอร์มนี้ เป็นฟอร์มสรุปค่าใช้จ่ายในการเดินทางของนักศึกษา เช่น ฝึกสหกิจที่บริษัท </a:t>
            </a:r>
            <a:r>
              <a:rPr lang="en-US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A </a:t>
            </a:r>
            <a:r>
              <a:rPr 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จำนวน </a:t>
            </a:r>
            <a:r>
              <a:rPr lang="en-US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2 </a:t>
            </a:r>
            <a:r>
              <a:rPr 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คน ให้คนใดคนหนึ่งกรอกข้อมูลสรุปค่าใช้จ่ายทั้งหมด เช่น ค่าที่พักคนแรก </a:t>
            </a:r>
            <a:r>
              <a:rPr lang="en-US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4,000 </a:t>
            </a:r>
            <a:r>
              <a:rPr 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บาท คนที่สอง</a:t>
            </a:r>
            <a:r>
              <a:rPr lang="en-US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3,800 </a:t>
            </a:r>
            <a:r>
              <a:rPr 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บาท สรุปค่าที่พัก </a:t>
            </a:r>
            <a:r>
              <a:rPr lang="en-US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7,800 </a:t>
            </a:r>
            <a:r>
              <a:rPr 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บาท ซึ่งจะดูได้จากแบบฟอร์ม </a:t>
            </a:r>
            <a:r>
              <a:rPr lang="en-US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FO-TO-01</a:t>
            </a:r>
          </a:p>
          <a:p>
            <a:pPr algn="just"/>
            <a:r>
              <a:rPr 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ตรงผู้รายงานด้านล่างฟอร์มให้ใส่ชื่อผู้กรอกข้อมู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ล</a:t>
            </a:r>
            <a:r>
              <a:rPr lang="en-US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 algn="just">
              <a:buNone/>
            </a:pPr>
            <a:endParaRPr lang="th-TH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944561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4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แบบฟอร์ม FO-TO-06 ใบรับรองการจ่ายเงิน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2984989"/>
          </a:xfrm>
        </p:spPr>
        <p:txBody>
          <a:bodyPr>
            <a:normAutofit/>
          </a:bodyPr>
          <a:lstStyle/>
          <a:p>
            <a:pPr lvl="0"/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แบบฟอร์ม FO-TO-06 ใบรับรองการจ่ายเงิน </a:t>
            </a:r>
            <a:r>
              <a:rPr 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(ใช้สำหรับ ค่า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รถเมล์, ค่าเรือ, ค่าแท็กซี่, ค่าวิน</a:t>
            </a:r>
            <a:r>
              <a:rPr lang="th-TH" sz="28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มอร์เตอร์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ไซด์ เป็นต้น)</a:t>
            </a:r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th-TH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271268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12124"/>
          </a:xfrm>
        </p:spPr>
        <p:txBody>
          <a:bodyPr>
            <a:noAutofit/>
          </a:bodyPr>
          <a:lstStyle/>
          <a:p>
            <a:pPr lvl="0"/>
            <a:r>
              <a:rPr lang="th-TH" sz="4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แบบฟอร์ม </a:t>
            </a:r>
            <a:r>
              <a:rPr lang="en-US" sz="4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FO-TO-07 </a:t>
            </a:r>
            <a:r>
              <a:rPr lang="th-TH" sz="4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ใบสำคัญรับเงิน</a:t>
            </a:r>
            <a:r>
              <a:rPr lang="en-US" sz="4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/>
            </a:r>
            <a:br>
              <a:rPr lang="en-US" sz="4000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endParaRPr lang="th-TH" sz="4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677334" y="1778204"/>
            <a:ext cx="8596668" cy="4672472"/>
          </a:xfrm>
        </p:spPr>
        <p:txBody>
          <a:bodyPr>
            <a:noAutofit/>
          </a:bodyPr>
          <a:lstStyle/>
          <a:p>
            <a:pPr lvl="0" algn="thaiDist"/>
            <a:r>
              <a:rPr 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แบบฟอร์มนี้ใช้สำหรับ </a:t>
            </a:r>
            <a:r>
              <a:rPr lang="th-TH" sz="28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(กรณีผู้รับเงินไม่สามารถออกใบเสร็จรับเงินได้ พร้อมแนบสำเนาบัตรประจำตัวประชาชน)</a:t>
            </a:r>
            <a:endParaRPr lang="en-US" sz="2800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 algn="thaiDist">
              <a:buNone/>
            </a:pPr>
            <a:r>
              <a:rPr 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en-US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- </a:t>
            </a:r>
            <a:r>
              <a:rPr 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ค่าชดเชย</a:t>
            </a:r>
            <a:r>
              <a:rPr 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ยานพาหนะ (ในกรณีใช้รถยนต์ส่วนตัว)</a:t>
            </a:r>
          </a:p>
          <a:p>
            <a:pPr marL="0" indent="0" algn="thaiDist">
              <a:buNone/>
            </a:pP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en-US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- </a:t>
            </a:r>
            <a:r>
              <a:rPr 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ธรรมเนียม (แนบใบเสร็จค่าผ่านทางการพิเศษ)</a:t>
            </a:r>
          </a:p>
          <a:p>
            <a:pPr marL="0" lvl="0" indent="0" algn="thaiDist">
              <a:buNone/>
            </a:pP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en-US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-</a:t>
            </a:r>
            <a:r>
              <a:rPr 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ค่าที่พัก (โดยแนบใบเสร็จที่ไม่สมบูรณ์ เช่น ออกในนามชื่อนักศึกษา หรือที่พักไม่สามารถออกใบเสร็จให้ได้) ให้ทางเจ้าของหอพักเป็นคนกรอกข้อมูลใบสำคัญรับเงิน และให้ลงนามตรงผู้รับเงิน พร้อมแนบสำเนาบัตรประชาชนของเจ้าของหอพักเซ็นรับรองสำเนา</a:t>
            </a:r>
            <a:r>
              <a:rPr 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ถูกต้อง</a:t>
            </a:r>
            <a:endParaRPr lang="th-TH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017672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77334" y="584662"/>
            <a:ext cx="8765924" cy="1320800"/>
          </a:xfrm>
        </p:spPr>
        <p:txBody>
          <a:bodyPr>
            <a:noAutofit/>
          </a:bodyPr>
          <a:lstStyle/>
          <a:p>
            <a:pPr lvl="0"/>
            <a:r>
              <a:rPr lang="th-TH" sz="4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แบบฟอร์ม </a:t>
            </a:r>
            <a:r>
              <a:rPr lang="en-US" sz="4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FO-TO-18 </a:t>
            </a:r>
            <a:r>
              <a:rPr lang="th-TH" sz="4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ใบแจ้งความจำนงโอนเงินเข้าบัญชีเงินฝาก</a:t>
            </a:r>
            <a:r>
              <a:rPr lang="en-US" sz="4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/>
            </a:r>
            <a:br>
              <a:rPr lang="en-US" sz="4000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endParaRPr lang="th-TH" sz="4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ให้นักศึกษากรอกข้อมูลในแบบฟอร์มให้ครบถ้วน พร้อมแนบเอกสารเพิ่มดังนี้</a:t>
            </a:r>
          </a:p>
          <a:p>
            <a:pPr marL="0" indent="0">
              <a:buNone/>
            </a:pP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en-US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- 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สำเนาบัตรประชาชน (เซ็นรับรองให้เรียบร้อย)</a:t>
            </a:r>
          </a:p>
          <a:p>
            <a:pPr marL="0" indent="0">
              <a:buNone/>
            </a:pP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en-US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- 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สำเนาหน้าสมุดบัญชี (เซ็นรับรองให้เรียบร้อย)</a:t>
            </a:r>
            <a:endParaRPr lang="th-TH" sz="3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59571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4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รูปแบบฟอร์ม </a:t>
            </a:r>
            <a:r>
              <a:rPr lang="en-US" sz="4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FO-TO-01</a:t>
            </a:r>
            <a:endParaRPr lang="th-TH" sz="4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5" name="รูปภาพ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1448947"/>
            <a:ext cx="3627298" cy="5129660"/>
          </a:xfrm>
          <a:prstGeom prst="rect">
            <a:avLst/>
          </a:prstGeom>
        </p:spPr>
      </p:pic>
      <p:pic>
        <p:nvPicPr>
          <p:cNvPr id="7" name="รูปภาพ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4429" y="1712424"/>
            <a:ext cx="3213701" cy="4544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674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เหลี่ยมเพชร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121</TotalTime>
  <Words>325</Words>
  <Application>Microsoft Office PowerPoint</Application>
  <PresentationFormat>แบบจอกว้าง</PresentationFormat>
  <Paragraphs>52</Paragraphs>
  <Slides>16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6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16</vt:i4>
      </vt:variant>
    </vt:vector>
  </HeadingPairs>
  <TitlesOfParts>
    <vt:vector size="23" baseType="lpstr">
      <vt:lpstr>Arial</vt:lpstr>
      <vt:lpstr>Cordia New</vt:lpstr>
      <vt:lpstr>IrisUPC</vt:lpstr>
      <vt:lpstr>TH SarabunPSK</vt:lpstr>
      <vt:lpstr>Trebuchet MS</vt:lpstr>
      <vt:lpstr>Wingdings 3</vt:lpstr>
      <vt:lpstr>เหลี่ยมเพชร</vt:lpstr>
      <vt:lpstr>ขั้นตอนในการเบิกจ่ายค่าใช้จ่ายของนักศึกษาฝึกสหกิจ</vt:lpstr>
      <vt:lpstr>การเบิกค่าใช้จ่ายในแต่ละเดือน มีแบบฟอร์มที่นักศึกษาจะต้องใช้เบิก มี 4 ฟอร์ม  </vt:lpstr>
      <vt:lpstr>แบบฟอร์ม FO-TO-01 แบบใบเบิกเงินค่าใช้จ่ายเดินทางในประเทศ  </vt:lpstr>
      <vt:lpstr>แบบฟอร์ม FO-TO-01 แบบใบเบิกเงินค่าใช้จ่ายเดินทางในประเทศ</vt:lpstr>
      <vt:lpstr>แบบฟอร์ม FO-TO-02 แบบรายงานการเดินทางการปฏิบัติงานให้มหาวิทยาลัย </vt:lpstr>
      <vt:lpstr>แบบฟอร์ม FO-TO-06 ใบรับรองการจ่ายเงิน</vt:lpstr>
      <vt:lpstr>แบบฟอร์ม FO-TO-07 ใบสำคัญรับเงิน </vt:lpstr>
      <vt:lpstr>แบบฟอร์ม FO-TO-18 ใบแจ้งความจำนงโอนเงินเข้าบัญชีเงินฝาก </vt:lpstr>
      <vt:lpstr>รูปแบบฟอร์ม FO-TO-01</vt:lpstr>
      <vt:lpstr>รูปแบบฟอร์ม FO-TO-02</vt:lpstr>
      <vt:lpstr>รูปแบบฟอร์ม FO-TO-06 ใบรับรองการจ่ายเงิน</vt:lpstr>
      <vt:lpstr>รูปแบบฟอร์ม FO-TO-07</vt:lpstr>
      <vt:lpstr>รูปแบบฟอร์ม FO-TO-18</vt:lpstr>
      <vt:lpstr>ตัวอย่างใบเสร็จรับเงิน/ใบกำกับภาษี ค่าหอพัก</vt:lpstr>
      <vt:lpstr>ตัวอย่างบิลเงินสด ค่าหอพัก</vt:lpstr>
      <vt:lpstr>งานนำเสนอ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ขั้นตอนในการเบิกจ่ายค่าใช้จ่ายของนักศึกษาฝึกสหกิจ</dc:title>
  <dc:creator>inc01</dc:creator>
  <cp:lastModifiedBy>inc01</cp:lastModifiedBy>
  <cp:revision>18</cp:revision>
  <dcterms:created xsi:type="dcterms:W3CDTF">2022-05-28T05:01:27Z</dcterms:created>
  <dcterms:modified xsi:type="dcterms:W3CDTF">2022-06-04T08:43:02Z</dcterms:modified>
</cp:coreProperties>
</file>