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43"/>
  </p:notesMasterIdLst>
  <p:handoutMasterIdLst>
    <p:handoutMasterId r:id="rId44"/>
  </p:handoutMasterIdLst>
  <p:sldIdLst>
    <p:sldId id="322" r:id="rId2"/>
    <p:sldId id="320" r:id="rId3"/>
    <p:sldId id="325" r:id="rId4"/>
    <p:sldId id="290" r:id="rId5"/>
    <p:sldId id="291" r:id="rId6"/>
    <p:sldId id="292" r:id="rId7"/>
    <p:sldId id="293" r:id="rId8"/>
    <p:sldId id="294" r:id="rId9"/>
    <p:sldId id="295" r:id="rId10"/>
    <p:sldId id="296" r:id="rId11"/>
    <p:sldId id="297" r:id="rId12"/>
    <p:sldId id="298" r:id="rId13"/>
    <p:sldId id="299" r:id="rId14"/>
    <p:sldId id="300" r:id="rId15"/>
    <p:sldId id="326" r:id="rId16"/>
    <p:sldId id="301" r:id="rId17"/>
    <p:sldId id="302" r:id="rId18"/>
    <p:sldId id="303" r:id="rId19"/>
    <p:sldId id="304" r:id="rId20"/>
    <p:sldId id="305" r:id="rId21"/>
    <p:sldId id="317" r:id="rId22"/>
    <p:sldId id="306" r:id="rId23"/>
    <p:sldId id="307" r:id="rId24"/>
    <p:sldId id="318" r:id="rId25"/>
    <p:sldId id="319" r:id="rId26"/>
    <p:sldId id="323" r:id="rId27"/>
    <p:sldId id="324" r:id="rId28"/>
    <p:sldId id="327" r:id="rId29"/>
    <p:sldId id="330" r:id="rId30"/>
    <p:sldId id="328" r:id="rId31"/>
    <p:sldId id="329" r:id="rId32"/>
    <p:sldId id="308" r:id="rId33"/>
    <p:sldId id="309" r:id="rId34"/>
    <p:sldId id="310" r:id="rId35"/>
    <p:sldId id="311" r:id="rId36"/>
    <p:sldId id="312" r:id="rId37"/>
    <p:sldId id="313" r:id="rId38"/>
    <p:sldId id="314" r:id="rId39"/>
    <p:sldId id="315" r:id="rId40"/>
    <p:sldId id="316" r:id="rId41"/>
    <p:sldId id="289" r:id="rId42"/>
  </p:sldIdLst>
  <p:sldSz cx="9144000" cy="6858000" type="screen4x3"/>
  <p:notesSz cx="6813550" cy="9945688"/>
  <p:defaultTextStyle>
    <a:defPPr>
      <a:defRPr lang="th-TH"/>
    </a:defPPr>
    <a:lvl1pPr algn="l" rtl="0" fontAlgn="base">
      <a:spcBef>
        <a:spcPct val="0"/>
      </a:spcBef>
      <a:spcAft>
        <a:spcPct val="0"/>
      </a:spcAft>
      <a:defRPr kern="1200">
        <a:solidFill>
          <a:schemeClr val="tx1"/>
        </a:solidFill>
        <a:latin typeface="Verdana" pitchFamily="34" charset="0"/>
        <a:ea typeface="+mn-ea"/>
        <a:cs typeface="Angsana New" pitchFamily="18" charset="-34"/>
      </a:defRPr>
    </a:lvl1pPr>
    <a:lvl2pPr marL="457200" algn="l" rtl="0" fontAlgn="base">
      <a:spcBef>
        <a:spcPct val="0"/>
      </a:spcBef>
      <a:spcAft>
        <a:spcPct val="0"/>
      </a:spcAft>
      <a:defRPr kern="1200">
        <a:solidFill>
          <a:schemeClr val="tx1"/>
        </a:solidFill>
        <a:latin typeface="Verdana" pitchFamily="34" charset="0"/>
        <a:ea typeface="+mn-ea"/>
        <a:cs typeface="Angsana New" pitchFamily="18" charset="-34"/>
      </a:defRPr>
    </a:lvl2pPr>
    <a:lvl3pPr marL="914400" algn="l" rtl="0" fontAlgn="base">
      <a:spcBef>
        <a:spcPct val="0"/>
      </a:spcBef>
      <a:spcAft>
        <a:spcPct val="0"/>
      </a:spcAft>
      <a:defRPr kern="1200">
        <a:solidFill>
          <a:schemeClr val="tx1"/>
        </a:solidFill>
        <a:latin typeface="Verdana" pitchFamily="34" charset="0"/>
        <a:ea typeface="+mn-ea"/>
        <a:cs typeface="Angsana New" pitchFamily="18" charset="-34"/>
      </a:defRPr>
    </a:lvl3pPr>
    <a:lvl4pPr marL="1371600" algn="l" rtl="0" fontAlgn="base">
      <a:spcBef>
        <a:spcPct val="0"/>
      </a:spcBef>
      <a:spcAft>
        <a:spcPct val="0"/>
      </a:spcAft>
      <a:defRPr kern="1200">
        <a:solidFill>
          <a:schemeClr val="tx1"/>
        </a:solidFill>
        <a:latin typeface="Verdana" pitchFamily="34" charset="0"/>
        <a:ea typeface="+mn-ea"/>
        <a:cs typeface="Angsana New" pitchFamily="18" charset="-34"/>
      </a:defRPr>
    </a:lvl4pPr>
    <a:lvl5pPr marL="1828800" algn="l" rtl="0" fontAlgn="base">
      <a:spcBef>
        <a:spcPct val="0"/>
      </a:spcBef>
      <a:spcAft>
        <a:spcPct val="0"/>
      </a:spcAft>
      <a:defRPr kern="1200">
        <a:solidFill>
          <a:schemeClr val="tx1"/>
        </a:solidFill>
        <a:latin typeface="Verdana" pitchFamily="34" charset="0"/>
        <a:ea typeface="+mn-ea"/>
        <a:cs typeface="Angsana New" pitchFamily="18" charset="-34"/>
      </a:defRPr>
    </a:lvl5pPr>
    <a:lvl6pPr marL="2286000" algn="l" defTabSz="914400" rtl="0" eaLnBrk="1" latinLnBrk="0" hangingPunct="1">
      <a:defRPr kern="1200">
        <a:solidFill>
          <a:schemeClr val="tx1"/>
        </a:solidFill>
        <a:latin typeface="Verdana" pitchFamily="34" charset="0"/>
        <a:ea typeface="+mn-ea"/>
        <a:cs typeface="Angsana New" pitchFamily="18" charset="-34"/>
      </a:defRPr>
    </a:lvl6pPr>
    <a:lvl7pPr marL="2743200" algn="l" defTabSz="914400" rtl="0" eaLnBrk="1" latinLnBrk="0" hangingPunct="1">
      <a:defRPr kern="1200">
        <a:solidFill>
          <a:schemeClr val="tx1"/>
        </a:solidFill>
        <a:latin typeface="Verdana" pitchFamily="34" charset="0"/>
        <a:ea typeface="+mn-ea"/>
        <a:cs typeface="Angsana New" pitchFamily="18" charset="-34"/>
      </a:defRPr>
    </a:lvl7pPr>
    <a:lvl8pPr marL="3200400" algn="l" defTabSz="914400" rtl="0" eaLnBrk="1" latinLnBrk="0" hangingPunct="1">
      <a:defRPr kern="1200">
        <a:solidFill>
          <a:schemeClr val="tx1"/>
        </a:solidFill>
        <a:latin typeface="Verdana" pitchFamily="34" charset="0"/>
        <a:ea typeface="+mn-ea"/>
        <a:cs typeface="Angsana New" pitchFamily="18" charset="-34"/>
      </a:defRPr>
    </a:lvl8pPr>
    <a:lvl9pPr marL="3657600" algn="l" defTabSz="914400" rtl="0" eaLnBrk="1" latinLnBrk="0" hangingPunct="1">
      <a:defRPr kern="1200">
        <a:solidFill>
          <a:schemeClr val="tx1"/>
        </a:solidFill>
        <a:latin typeface="Verdana" pitchFamily="34" charset="0"/>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0000FF"/>
    <a:srgbClr val="E6FE06"/>
    <a:srgbClr val="1EC5E6"/>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644" autoAdjust="0"/>
    <p:restoredTop sz="94660"/>
  </p:normalViewPr>
  <p:slideViewPr>
    <p:cSldViewPr>
      <p:cViewPr varScale="1">
        <p:scale>
          <a:sx n="91" d="100"/>
          <a:sy n="91" d="100"/>
        </p:scale>
        <p:origin x="-77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275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9213" y="0"/>
            <a:ext cx="2952750" cy="496888"/>
          </a:xfrm>
          <a:prstGeom prst="rect">
            <a:avLst/>
          </a:prstGeom>
        </p:spPr>
        <p:txBody>
          <a:bodyPr vert="horz" lIns="91440" tIns="45720" rIns="91440" bIns="45720" rtlCol="0"/>
          <a:lstStyle>
            <a:lvl1pPr algn="r">
              <a:defRPr sz="1200"/>
            </a:lvl1pPr>
          </a:lstStyle>
          <a:p>
            <a:fld id="{E721CBED-9E40-4F4E-8ABA-5B4982388E1B}" type="datetimeFigureOut">
              <a:rPr lang="en-US" smtClean="0"/>
              <a:pPr/>
              <a:t>2/17/2012</a:t>
            </a:fld>
            <a:endParaRPr lang="en-US"/>
          </a:p>
        </p:txBody>
      </p:sp>
      <p:sp>
        <p:nvSpPr>
          <p:cNvPr id="4" name="Footer Placeholder 3"/>
          <p:cNvSpPr>
            <a:spLocks noGrp="1"/>
          </p:cNvSpPr>
          <p:nvPr>
            <p:ph type="ftr" sz="quarter" idx="2"/>
          </p:nvPr>
        </p:nvSpPr>
        <p:spPr>
          <a:xfrm>
            <a:off x="0" y="9447213"/>
            <a:ext cx="295275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9213" y="9447213"/>
            <a:ext cx="2952750" cy="496887"/>
          </a:xfrm>
          <a:prstGeom prst="rect">
            <a:avLst/>
          </a:prstGeom>
        </p:spPr>
        <p:txBody>
          <a:bodyPr vert="horz" lIns="91440" tIns="45720" rIns="91440" bIns="45720" rtlCol="0" anchor="b"/>
          <a:lstStyle>
            <a:lvl1pPr algn="r">
              <a:defRPr sz="1200"/>
            </a:lvl1pPr>
          </a:lstStyle>
          <a:p>
            <a:fld id="{6D76CD6C-CCF4-48CB-8F72-64F6D6D8CD3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52538" cy="497285"/>
          </a:xfrm>
          <a:prstGeom prst="rect">
            <a:avLst/>
          </a:prstGeom>
          <a:noFill/>
          <a:ln w="9525">
            <a:noFill/>
            <a:miter lim="800000"/>
            <a:headEnd/>
            <a:tailEnd/>
          </a:ln>
          <a:effectLst/>
        </p:spPr>
        <p:txBody>
          <a:bodyPr vert="horz" wrap="square" lIns="95760" tIns="47880" rIns="95760" bIns="47880" numCol="1" anchor="t" anchorCtr="0" compatLnSpc="1">
            <a:prstTxWarp prst="textNoShape">
              <a:avLst/>
            </a:prstTxWarp>
          </a:bodyPr>
          <a:lstStyle>
            <a:lvl1pPr>
              <a:defRPr sz="1300">
                <a:latin typeface="Arial" charset="0"/>
              </a:defRPr>
            </a:lvl1pPr>
          </a:lstStyle>
          <a:p>
            <a:pPr>
              <a:defRPr/>
            </a:pPr>
            <a:endParaRPr lang="th-TH"/>
          </a:p>
        </p:txBody>
      </p:sp>
      <p:sp>
        <p:nvSpPr>
          <p:cNvPr id="77827" name="Rectangle 3"/>
          <p:cNvSpPr>
            <a:spLocks noGrp="1" noChangeArrowheads="1"/>
          </p:cNvSpPr>
          <p:nvPr>
            <p:ph type="dt" idx="1"/>
          </p:nvPr>
        </p:nvSpPr>
        <p:spPr bwMode="auto">
          <a:xfrm>
            <a:off x="3859436" y="0"/>
            <a:ext cx="2952538" cy="497285"/>
          </a:xfrm>
          <a:prstGeom prst="rect">
            <a:avLst/>
          </a:prstGeom>
          <a:noFill/>
          <a:ln w="9525">
            <a:noFill/>
            <a:miter lim="800000"/>
            <a:headEnd/>
            <a:tailEnd/>
          </a:ln>
          <a:effectLst/>
        </p:spPr>
        <p:txBody>
          <a:bodyPr vert="horz" wrap="square" lIns="95760" tIns="47880" rIns="95760" bIns="47880" numCol="1" anchor="t" anchorCtr="0" compatLnSpc="1">
            <a:prstTxWarp prst="textNoShape">
              <a:avLst/>
            </a:prstTxWarp>
          </a:bodyPr>
          <a:lstStyle>
            <a:lvl1pPr algn="r">
              <a:defRPr sz="1300">
                <a:latin typeface="Arial" charset="0"/>
              </a:defRPr>
            </a:lvl1pPr>
          </a:lstStyle>
          <a:p>
            <a:pPr>
              <a:defRPr/>
            </a:pPr>
            <a:endParaRPr lang="th-TH"/>
          </a:p>
        </p:txBody>
      </p:sp>
      <p:sp>
        <p:nvSpPr>
          <p:cNvPr id="64516" name="Rectangle 4"/>
          <p:cNvSpPr>
            <a:spLocks noGrp="1" noRot="1" noChangeAspect="1" noChangeArrowheads="1" noTextEdit="1"/>
          </p:cNvSpPr>
          <p:nvPr>
            <p:ph type="sldImg" idx="2"/>
          </p:nvPr>
        </p:nvSpPr>
        <p:spPr bwMode="auto">
          <a:xfrm>
            <a:off x="920750" y="746125"/>
            <a:ext cx="4972050" cy="3729038"/>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1355" y="4724202"/>
            <a:ext cx="5450840" cy="4475560"/>
          </a:xfrm>
          <a:prstGeom prst="rect">
            <a:avLst/>
          </a:prstGeom>
          <a:noFill/>
          <a:ln w="9525">
            <a:noFill/>
            <a:miter lim="800000"/>
            <a:headEnd/>
            <a:tailEnd/>
          </a:ln>
          <a:effectLst/>
        </p:spPr>
        <p:txBody>
          <a:bodyPr vert="horz" wrap="square" lIns="95760" tIns="47880" rIns="95760" bIns="47880" numCol="1" anchor="t" anchorCtr="0" compatLnSpc="1">
            <a:prstTxWarp prst="textNoShape">
              <a:avLst/>
            </a:prstTxWarp>
          </a:bodyPr>
          <a:lstStyle/>
          <a:p>
            <a:pPr lvl="0"/>
            <a:r>
              <a:rPr lang="th-TH" noProof="0" smtClean="0"/>
              <a:t>Click to edit Master text styles</a:t>
            </a:r>
          </a:p>
          <a:p>
            <a:pPr lvl="1"/>
            <a:r>
              <a:rPr lang="th-TH" noProof="0" smtClean="0"/>
              <a:t>Second level</a:t>
            </a:r>
          </a:p>
          <a:p>
            <a:pPr lvl="2"/>
            <a:r>
              <a:rPr lang="th-TH" noProof="0" smtClean="0"/>
              <a:t>Third level</a:t>
            </a:r>
          </a:p>
          <a:p>
            <a:pPr lvl="3"/>
            <a:r>
              <a:rPr lang="th-TH" noProof="0" smtClean="0"/>
              <a:t>Fourth level</a:t>
            </a:r>
          </a:p>
          <a:p>
            <a:pPr lvl="4"/>
            <a:r>
              <a:rPr lang="th-TH" noProof="0" smtClean="0"/>
              <a:t>Fifth level</a:t>
            </a:r>
          </a:p>
        </p:txBody>
      </p:sp>
      <p:sp>
        <p:nvSpPr>
          <p:cNvPr id="77830" name="Rectangle 6"/>
          <p:cNvSpPr>
            <a:spLocks noGrp="1" noChangeArrowheads="1"/>
          </p:cNvSpPr>
          <p:nvPr>
            <p:ph type="ftr" sz="quarter" idx="4"/>
          </p:nvPr>
        </p:nvSpPr>
        <p:spPr bwMode="auto">
          <a:xfrm>
            <a:off x="0" y="9446678"/>
            <a:ext cx="2952538" cy="497285"/>
          </a:xfrm>
          <a:prstGeom prst="rect">
            <a:avLst/>
          </a:prstGeom>
          <a:noFill/>
          <a:ln w="9525">
            <a:noFill/>
            <a:miter lim="800000"/>
            <a:headEnd/>
            <a:tailEnd/>
          </a:ln>
          <a:effectLst/>
        </p:spPr>
        <p:txBody>
          <a:bodyPr vert="horz" wrap="square" lIns="95760" tIns="47880" rIns="95760" bIns="47880" numCol="1" anchor="b" anchorCtr="0" compatLnSpc="1">
            <a:prstTxWarp prst="textNoShape">
              <a:avLst/>
            </a:prstTxWarp>
          </a:bodyPr>
          <a:lstStyle>
            <a:lvl1pPr>
              <a:defRPr sz="1300">
                <a:latin typeface="Arial" charset="0"/>
              </a:defRPr>
            </a:lvl1pPr>
          </a:lstStyle>
          <a:p>
            <a:pPr>
              <a:defRPr/>
            </a:pPr>
            <a:endParaRPr lang="th-TH"/>
          </a:p>
        </p:txBody>
      </p:sp>
      <p:sp>
        <p:nvSpPr>
          <p:cNvPr id="77831" name="Rectangle 7"/>
          <p:cNvSpPr>
            <a:spLocks noGrp="1" noChangeArrowheads="1"/>
          </p:cNvSpPr>
          <p:nvPr>
            <p:ph type="sldNum" sz="quarter" idx="5"/>
          </p:nvPr>
        </p:nvSpPr>
        <p:spPr bwMode="auto">
          <a:xfrm>
            <a:off x="3859436" y="9446678"/>
            <a:ext cx="2952538" cy="497285"/>
          </a:xfrm>
          <a:prstGeom prst="rect">
            <a:avLst/>
          </a:prstGeom>
          <a:noFill/>
          <a:ln w="9525">
            <a:noFill/>
            <a:miter lim="800000"/>
            <a:headEnd/>
            <a:tailEnd/>
          </a:ln>
          <a:effectLst/>
        </p:spPr>
        <p:txBody>
          <a:bodyPr vert="horz" wrap="square" lIns="95760" tIns="47880" rIns="95760" bIns="47880" numCol="1" anchor="b" anchorCtr="0" compatLnSpc="1">
            <a:prstTxWarp prst="textNoShape">
              <a:avLst/>
            </a:prstTxWarp>
          </a:bodyPr>
          <a:lstStyle>
            <a:lvl1pPr algn="r">
              <a:defRPr sz="1300">
                <a:latin typeface="Arial" charset="0"/>
              </a:defRPr>
            </a:lvl1pPr>
          </a:lstStyle>
          <a:p>
            <a:pPr>
              <a:defRPr/>
            </a:pPr>
            <a:fld id="{5C39C4B1-1C59-4FC7-BC15-E8D5E78E9507}" type="slidenum">
              <a:rPr lang="en-US"/>
              <a:pPr>
                <a:defRPr/>
              </a:pPr>
              <a:t>‹#›</a:t>
            </a:fld>
            <a:endParaRPr lang="th-TH"/>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mn-ea"/>
        <a:cs typeface="Tahoma" pitchFamily="34" charset="0"/>
      </a:defRPr>
    </a:lvl1pPr>
    <a:lvl2pPr marL="457200" algn="l" rtl="0" eaLnBrk="0" fontAlgn="base" hangingPunct="0">
      <a:spcBef>
        <a:spcPct val="30000"/>
      </a:spcBef>
      <a:spcAft>
        <a:spcPct val="0"/>
      </a:spcAft>
      <a:defRPr kern="1200">
        <a:solidFill>
          <a:schemeClr val="tx1"/>
        </a:solidFill>
        <a:latin typeface="Arial" charset="0"/>
        <a:ea typeface="+mn-ea"/>
        <a:cs typeface="Tahoma" pitchFamily="34" charset="0"/>
      </a:defRPr>
    </a:lvl2pPr>
    <a:lvl3pPr marL="914400" algn="l" rtl="0" eaLnBrk="0" fontAlgn="base" hangingPunct="0">
      <a:spcBef>
        <a:spcPct val="30000"/>
      </a:spcBef>
      <a:spcAft>
        <a:spcPct val="0"/>
      </a:spcAft>
      <a:defRPr kern="1200">
        <a:solidFill>
          <a:schemeClr val="tx1"/>
        </a:solidFill>
        <a:latin typeface="Arial" charset="0"/>
        <a:ea typeface="+mn-ea"/>
        <a:cs typeface="Tahoma" pitchFamily="34" charset="0"/>
      </a:defRPr>
    </a:lvl3pPr>
    <a:lvl4pPr marL="1371600" algn="l" rtl="0" eaLnBrk="0" fontAlgn="base" hangingPunct="0">
      <a:spcBef>
        <a:spcPct val="30000"/>
      </a:spcBef>
      <a:spcAft>
        <a:spcPct val="0"/>
      </a:spcAft>
      <a:defRPr kern="1200">
        <a:solidFill>
          <a:schemeClr val="tx1"/>
        </a:solidFill>
        <a:latin typeface="Arial" charset="0"/>
        <a:ea typeface="+mn-ea"/>
        <a:cs typeface="Tahoma" pitchFamily="34" charset="0"/>
      </a:defRPr>
    </a:lvl4pPr>
    <a:lvl5pPr marL="1828800" algn="l" rtl="0" eaLnBrk="0" fontAlgn="base" hangingPunct="0">
      <a:spcBef>
        <a:spcPct val="30000"/>
      </a:spcBef>
      <a:spcAft>
        <a:spcPct val="0"/>
      </a:spcAft>
      <a:defRPr kern="1200">
        <a:solidFill>
          <a:schemeClr val="tx1"/>
        </a:solidFill>
        <a:latin typeface="Arial" charset="0"/>
        <a:ea typeface="+mn-ea"/>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owerpointstyles.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3" name="Text Box 29"/>
          <p:cNvSpPr txBox="1">
            <a:spLocks noChangeArrowheads="1"/>
          </p:cNvSpPr>
          <p:nvPr/>
        </p:nvSpPr>
        <p:spPr bwMode="auto">
          <a:xfrm>
            <a:off x="3348038" y="6237288"/>
            <a:ext cx="2990850" cy="366712"/>
          </a:xfrm>
          <a:prstGeom prst="rect">
            <a:avLst/>
          </a:prstGeom>
          <a:noFill/>
          <a:ln w="9525">
            <a:noFill/>
            <a:miter lim="800000"/>
            <a:headEnd/>
            <a:tailEnd/>
          </a:ln>
          <a:effectLst/>
        </p:spPr>
        <p:txBody>
          <a:bodyPr wrap="none">
            <a:spAutoFit/>
          </a:bodyPr>
          <a:lstStyle/>
          <a:p>
            <a:r>
              <a:rPr lang="fr-FR">
                <a:hlinkClick r:id="rId13"/>
              </a:rPr>
              <a:t>Free Powerpoint Templates</a:t>
            </a:r>
            <a:endParaRPr lang="fr-FR"/>
          </a:p>
        </p:txBody>
      </p:sp>
      <p:pic>
        <p:nvPicPr>
          <p:cNvPr id="1052" name="Picture 28" descr="2"/>
          <p:cNvPicPr>
            <a:picLocks noChangeAspect="1" noChangeArrowheads="1"/>
          </p:cNvPicPr>
          <p:nvPr/>
        </p:nvPicPr>
        <p:blipFill>
          <a:blip r:embed="rId14" cstate="print"/>
          <a:srcRect/>
          <a:stretch>
            <a:fillRect/>
          </a:stretch>
        </p:blipFill>
        <p:spPr bwMode="auto">
          <a:xfrm>
            <a:off x="0" y="0"/>
            <a:ext cx="9144000" cy="6858000"/>
          </a:xfrm>
          <a:prstGeom prst="rect">
            <a:avLst/>
          </a:prstGeom>
          <a:noFill/>
        </p:spPr>
      </p:pic>
      <p:sp>
        <p:nvSpPr>
          <p:cNvPr id="1032" name="Text Box 8"/>
          <p:cNvSpPr txBox="1">
            <a:spLocks noChangeArrowheads="1"/>
          </p:cNvSpPr>
          <p:nvPr/>
        </p:nvSpPr>
        <p:spPr bwMode="auto">
          <a:xfrm>
            <a:off x="7962900" y="6375400"/>
            <a:ext cx="1073150" cy="366713"/>
          </a:xfrm>
          <a:prstGeom prst="rect">
            <a:avLst/>
          </a:prstGeom>
          <a:noFill/>
          <a:ln w="9525">
            <a:noFill/>
            <a:miter lim="800000"/>
            <a:headEnd/>
            <a:tailEnd/>
          </a:ln>
          <a:effectLst/>
        </p:spPr>
        <p:txBody>
          <a:bodyPr wrap="none">
            <a:spAutoFit/>
          </a:bodyPr>
          <a:lstStyle/>
          <a:p>
            <a:r>
              <a:rPr lang="fr-FR" b="1">
                <a:solidFill>
                  <a:schemeClr val="bg1"/>
                </a:solidFill>
              </a:rPr>
              <a:t>Page </a:t>
            </a:r>
            <a:fld id="{B64FCAFF-BC26-4CDF-A5FB-5C6B9E3A2DF5}" type="slidenum">
              <a:rPr lang="fr-FR" b="1">
                <a:solidFill>
                  <a:schemeClr val="bg1"/>
                </a:solidFill>
              </a:rPr>
              <a:pPr/>
              <a:t>‹#›</a:t>
            </a:fld>
            <a:endParaRPr lang="fr-FR" b="1">
              <a:solidFill>
                <a:schemeClr val="bg1"/>
              </a:solidFill>
            </a:endParaRPr>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powerpointstyle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Text Box 24"/>
          <p:cNvSpPr txBox="1">
            <a:spLocks noChangeArrowheads="1"/>
          </p:cNvSpPr>
          <p:nvPr/>
        </p:nvSpPr>
        <p:spPr bwMode="auto">
          <a:xfrm>
            <a:off x="3348038" y="6237288"/>
            <a:ext cx="2990850" cy="366712"/>
          </a:xfrm>
          <a:prstGeom prst="rect">
            <a:avLst/>
          </a:prstGeom>
          <a:noFill/>
          <a:ln w="9525">
            <a:noFill/>
            <a:miter lim="800000"/>
            <a:headEnd/>
            <a:tailEnd/>
          </a:ln>
          <a:effectLst/>
        </p:spPr>
        <p:txBody>
          <a:bodyPr wrap="none">
            <a:spAutoFit/>
          </a:bodyPr>
          <a:lstStyle/>
          <a:p>
            <a:r>
              <a:rPr lang="fr-FR">
                <a:hlinkClick r:id="rId2"/>
              </a:rPr>
              <a:t>Free Powerpoint Templates</a:t>
            </a:r>
            <a:endParaRPr lang="fr-FR"/>
          </a:p>
        </p:txBody>
      </p:sp>
      <p:pic>
        <p:nvPicPr>
          <p:cNvPr id="2071" name="Picture 23" descr="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54" name="Text Box 6"/>
          <p:cNvSpPr txBox="1">
            <a:spLocks noChangeArrowheads="1"/>
          </p:cNvSpPr>
          <p:nvPr/>
        </p:nvSpPr>
        <p:spPr bwMode="auto">
          <a:xfrm>
            <a:off x="1" y="0"/>
            <a:ext cx="9143999" cy="979069"/>
          </a:xfrm>
          <a:prstGeom prst="rect">
            <a:avLst/>
          </a:prstGeom>
          <a:noFill/>
          <a:ln w="9525">
            <a:noFill/>
            <a:miter lim="800000"/>
            <a:headEnd/>
            <a:tailEnd/>
          </a:ln>
          <a:effectLst/>
        </p:spPr>
        <p:txBody>
          <a:bodyPr wrap="square" lIns="180000" tIns="180000" rIns="180000" bIns="180000">
            <a:spAutoFit/>
          </a:bodyPr>
          <a:lstStyle/>
          <a:p>
            <a:pPr algn="ctr"/>
            <a:r>
              <a:rPr lang="en-US" sz="4000" b="1" dirty="0" smtClean="0">
                <a:solidFill>
                  <a:srgbClr val="0000FF"/>
                </a:solidFill>
              </a:rPr>
              <a:t>Project Management</a:t>
            </a:r>
            <a:endParaRPr lang="fr-FR" sz="2800" b="1" i="1" dirty="0">
              <a:solidFill>
                <a:srgbClr val="0000FF"/>
              </a:solidFill>
            </a:endParaRPr>
          </a:p>
        </p:txBody>
      </p:sp>
      <p:sp>
        <p:nvSpPr>
          <p:cNvPr id="5" name="Rectangle 3"/>
          <p:cNvSpPr>
            <a:spLocks noGrp="1" noChangeArrowheads="1"/>
          </p:cNvSpPr>
          <p:nvPr>
            <p:ph type="subTitle" idx="1"/>
          </p:nvPr>
        </p:nvSpPr>
        <p:spPr>
          <a:xfrm>
            <a:off x="76200" y="4724400"/>
            <a:ext cx="4724400" cy="1752600"/>
          </a:xfrm>
        </p:spPr>
        <p:txBody>
          <a:bodyPr>
            <a:normAutofit/>
          </a:bodyPr>
          <a:lstStyle/>
          <a:p>
            <a:pPr algn="l">
              <a:lnSpc>
                <a:spcPct val="80000"/>
              </a:lnSpc>
              <a:buFont typeface="Arial" pitchFamily="34" charset="0"/>
              <a:buChar char="•"/>
            </a:pPr>
            <a:r>
              <a:rPr lang="en-US" sz="2400" b="1" dirty="0" smtClean="0">
                <a:cs typeface="FreesiaUPC" pitchFamily="34" charset="-34"/>
              </a:rPr>
              <a:t>Project Manager</a:t>
            </a:r>
          </a:p>
          <a:p>
            <a:pPr algn="l">
              <a:lnSpc>
                <a:spcPct val="80000"/>
              </a:lnSpc>
              <a:buFont typeface="Arial" pitchFamily="34" charset="0"/>
              <a:buChar char="•"/>
            </a:pPr>
            <a:r>
              <a:rPr lang="en-US" sz="2400" b="1" dirty="0" smtClean="0">
                <a:cs typeface="FreesiaUPC" pitchFamily="34" charset="-34"/>
              </a:rPr>
              <a:t>Stakeholders</a:t>
            </a:r>
          </a:p>
          <a:p>
            <a:pPr algn="l">
              <a:lnSpc>
                <a:spcPct val="80000"/>
              </a:lnSpc>
              <a:buFont typeface="Arial" pitchFamily="34" charset="0"/>
              <a:buChar char="•"/>
            </a:pPr>
            <a:r>
              <a:rPr lang="en-US" sz="2400" b="1" dirty="0" smtClean="0">
                <a:cs typeface="FreesiaUPC" pitchFamily="34" charset="-34"/>
              </a:rPr>
              <a:t>Communication</a:t>
            </a:r>
          </a:p>
        </p:txBody>
      </p:sp>
      <p:sp>
        <p:nvSpPr>
          <p:cNvPr id="6" name="Text Box 6"/>
          <p:cNvSpPr txBox="1">
            <a:spLocks noChangeArrowheads="1"/>
          </p:cNvSpPr>
          <p:nvPr/>
        </p:nvSpPr>
        <p:spPr bwMode="auto">
          <a:xfrm>
            <a:off x="0" y="2024997"/>
            <a:ext cx="6324599" cy="794403"/>
          </a:xfrm>
          <a:prstGeom prst="rect">
            <a:avLst/>
          </a:prstGeom>
          <a:noFill/>
          <a:ln w="9525">
            <a:noFill/>
            <a:miter lim="800000"/>
            <a:headEnd/>
            <a:tailEnd/>
          </a:ln>
          <a:effectLst/>
        </p:spPr>
        <p:txBody>
          <a:bodyPr wrap="square" lIns="180000" tIns="180000" rIns="180000" bIns="180000">
            <a:spAutoFit/>
          </a:bodyPr>
          <a:lstStyle/>
          <a:p>
            <a:pPr algn="ctr"/>
            <a:r>
              <a:rPr lang="en-US" sz="2800" b="1" dirty="0" smtClean="0">
                <a:solidFill>
                  <a:srgbClr val="0000FF"/>
                </a:solidFill>
              </a:rPr>
              <a:t>Class 6</a:t>
            </a:r>
            <a:endParaRPr lang="fr-FR" b="1" i="1" dirty="0">
              <a:solidFill>
                <a:srgbClr val="0000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endParaRPr lang="en-US"/>
          </a:p>
        </p:txBody>
      </p:sp>
      <p:sp>
        <p:nvSpPr>
          <p:cNvPr id="76803" name="Rectangle 3"/>
          <p:cNvSpPr>
            <a:spLocks noGrp="1" noChangeArrowheads="1"/>
          </p:cNvSpPr>
          <p:nvPr>
            <p:ph idx="1"/>
          </p:nvPr>
        </p:nvSpPr>
        <p:spPr>
          <a:xfrm>
            <a:off x="457200" y="1600200"/>
            <a:ext cx="8229600" cy="5029200"/>
          </a:xfrm>
        </p:spPr>
        <p:txBody>
          <a:bodyPr/>
          <a:lstStyle/>
          <a:p>
            <a:pPr>
              <a:lnSpc>
                <a:spcPct val="90000"/>
              </a:lnSpc>
            </a:pPr>
            <a:r>
              <a:rPr lang="en-US" sz="2400" b="1">
                <a:solidFill>
                  <a:srgbClr val="0000FF"/>
                </a:solidFill>
              </a:rPr>
              <a:t>Empathy</a:t>
            </a:r>
          </a:p>
          <a:p>
            <a:pPr>
              <a:lnSpc>
                <a:spcPct val="90000"/>
              </a:lnSpc>
              <a:buFont typeface="Wingdings" pitchFamily="2" charset="2"/>
              <a:buNone/>
            </a:pPr>
            <a:r>
              <a:rPr lang="en-US" sz="2400"/>
              <a:t>		Project leader should acknowledge the object as a separate individual, entitled to his/her own feelings.</a:t>
            </a:r>
          </a:p>
          <a:p>
            <a:pPr>
              <a:lnSpc>
                <a:spcPct val="90000"/>
              </a:lnSpc>
            </a:pPr>
            <a:r>
              <a:rPr lang="en-US" sz="2400" b="1">
                <a:solidFill>
                  <a:srgbClr val="0000FF"/>
                </a:solidFill>
              </a:rPr>
              <a:t>Competence</a:t>
            </a:r>
          </a:p>
          <a:p>
            <a:pPr>
              <a:lnSpc>
                <a:spcPct val="90000"/>
              </a:lnSpc>
              <a:buFont typeface="Wingdings" pitchFamily="2" charset="2"/>
              <a:buNone/>
            </a:pPr>
            <a:r>
              <a:rPr lang="en-US" sz="2400"/>
              <a:t>		Leadership competence does not however necessarily refer to the project leader’s technical abilities in the core technology of the business. As project management continues to be recognized as a field in and of itself, project leader will be chosen based on their ability to successfully lead others rather than on technical expertise.</a:t>
            </a:r>
            <a:endParaRPr lang="th-TH"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endParaRPr lang="en-US"/>
          </a:p>
        </p:txBody>
      </p:sp>
      <p:sp>
        <p:nvSpPr>
          <p:cNvPr id="77827" name="Rectangle 3"/>
          <p:cNvSpPr>
            <a:spLocks noGrp="1" noChangeArrowheads="1"/>
          </p:cNvSpPr>
          <p:nvPr>
            <p:ph idx="1"/>
          </p:nvPr>
        </p:nvSpPr>
        <p:spPr/>
        <p:txBody>
          <a:bodyPr/>
          <a:lstStyle/>
          <a:p>
            <a:pPr>
              <a:lnSpc>
                <a:spcPct val="90000"/>
              </a:lnSpc>
            </a:pPr>
            <a:r>
              <a:rPr lang="en-US" b="1">
                <a:solidFill>
                  <a:srgbClr val="0000FF"/>
                </a:solidFill>
              </a:rPr>
              <a:t>Ability to delegate tasks</a:t>
            </a:r>
          </a:p>
          <a:p>
            <a:pPr>
              <a:lnSpc>
                <a:spcPct val="90000"/>
              </a:lnSpc>
              <a:buFont typeface="Wingdings" pitchFamily="2" charset="2"/>
              <a:buNone/>
            </a:pPr>
            <a:r>
              <a:rPr lang="en-US"/>
              <a:t>		Trust is an essential element in the relationship of a project leader and his/her team.</a:t>
            </a:r>
          </a:p>
          <a:p>
            <a:pPr>
              <a:lnSpc>
                <a:spcPct val="90000"/>
              </a:lnSpc>
              <a:buFont typeface="Wingdings" pitchFamily="2" charset="2"/>
              <a:buNone/>
            </a:pPr>
            <a:endParaRPr lang="en-US"/>
          </a:p>
          <a:p>
            <a:pPr>
              <a:lnSpc>
                <a:spcPct val="90000"/>
              </a:lnSpc>
            </a:pPr>
            <a:r>
              <a:rPr lang="en-US" b="1">
                <a:solidFill>
                  <a:srgbClr val="0000FF"/>
                </a:solidFill>
              </a:rPr>
              <a:t>Calm under pressure</a:t>
            </a:r>
          </a:p>
          <a:p>
            <a:pPr>
              <a:lnSpc>
                <a:spcPct val="90000"/>
              </a:lnSpc>
              <a:buFont typeface="Wingdings" pitchFamily="2" charset="2"/>
              <a:buNone/>
            </a:pPr>
            <a:r>
              <a:rPr lang="en-US"/>
              <a:t>		Out of the uncertainty and chaos of change, leader rises up and articulate a new image of the future that pulls the project together.</a:t>
            </a:r>
            <a:endParaRPr lang="th-TH"/>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endParaRPr lang="en-US"/>
          </a:p>
        </p:txBody>
      </p:sp>
      <p:sp>
        <p:nvSpPr>
          <p:cNvPr id="78851" name="Rectangle 3"/>
          <p:cNvSpPr>
            <a:spLocks noGrp="1" noChangeArrowheads="1"/>
          </p:cNvSpPr>
          <p:nvPr>
            <p:ph idx="1"/>
          </p:nvPr>
        </p:nvSpPr>
        <p:spPr/>
        <p:txBody>
          <a:bodyPr/>
          <a:lstStyle/>
          <a:p>
            <a:r>
              <a:rPr lang="en-US" b="1">
                <a:solidFill>
                  <a:srgbClr val="0000FF"/>
                </a:solidFill>
              </a:rPr>
              <a:t>Team-Building skills</a:t>
            </a:r>
          </a:p>
          <a:p>
            <a:pPr>
              <a:buFont typeface="Wingdings" pitchFamily="2" charset="2"/>
              <a:buNone/>
            </a:pPr>
            <a:r>
              <a:rPr lang="en-US"/>
              <a:t>		In order for a team to progress from a group of strangers to a single cohesive unit, the leader must understand the process and dynamics required for this transformation, must know the appropriate leadership style to use during each stage of team development.</a:t>
            </a:r>
            <a:endParaRPr lang="th-TH"/>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endParaRPr lang="en-US"/>
          </a:p>
        </p:txBody>
      </p:sp>
      <p:sp>
        <p:nvSpPr>
          <p:cNvPr id="79875" name="Rectangle 3"/>
          <p:cNvSpPr>
            <a:spLocks noGrp="1" noChangeArrowheads="1"/>
          </p:cNvSpPr>
          <p:nvPr>
            <p:ph idx="1"/>
          </p:nvPr>
        </p:nvSpPr>
        <p:spPr/>
        <p:txBody>
          <a:bodyPr/>
          <a:lstStyle/>
          <a:p>
            <a:r>
              <a:rPr lang="en-US" b="1">
                <a:solidFill>
                  <a:srgbClr val="0000FF"/>
                </a:solidFill>
              </a:rPr>
              <a:t>Problem Solving Skills</a:t>
            </a:r>
          </a:p>
          <a:p>
            <a:pPr>
              <a:buFont typeface="Wingdings" pitchFamily="2" charset="2"/>
              <a:buNone/>
            </a:pPr>
            <a:r>
              <a:rPr lang="en-US"/>
              <a:t>		Although an effective leader is said to share problem-solving responsibilities with the team, we expect our project leader to have excellent problem-solving skills themselves.</a:t>
            </a:r>
            <a:endParaRPr lang="th-TH"/>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sz="3600" b="1">
                <a:solidFill>
                  <a:srgbClr val="0000FF"/>
                </a:solidFill>
              </a:rPr>
              <a:t>Project Manager suggestions</a:t>
            </a:r>
            <a:endParaRPr lang="th-TH" sz="3600" b="1">
              <a:solidFill>
                <a:srgbClr val="0000FF"/>
              </a:solidFill>
            </a:endParaRPr>
          </a:p>
        </p:txBody>
      </p:sp>
      <p:sp>
        <p:nvSpPr>
          <p:cNvPr id="88067" name="Rectangle 3"/>
          <p:cNvSpPr>
            <a:spLocks noGrp="1" noChangeArrowheads="1"/>
          </p:cNvSpPr>
          <p:nvPr>
            <p:ph idx="1"/>
          </p:nvPr>
        </p:nvSpPr>
        <p:spPr/>
        <p:txBody>
          <a:bodyPr/>
          <a:lstStyle/>
          <a:p>
            <a:r>
              <a:rPr lang="en-US"/>
              <a:t>Build relationships before you need them</a:t>
            </a:r>
          </a:p>
          <a:p>
            <a:r>
              <a:rPr lang="en-US"/>
              <a:t>Be leery of the Golden rule “Do unto others as you would wish them to do unto you”</a:t>
            </a:r>
          </a:p>
          <a:p>
            <a:r>
              <a:rPr lang="en-US"/>
              <a:t>Trust is sustained through frequent face-to-face contact</a:t>
            </a:r>
            <a:endParaRPr lang="th-TH"/>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FF"/>
                </a:solidFill>
              </a:rPr>
              <a:t>Stakeholders Management</a:t>
            </a:r>
            <a:endParaRPr lang="en-US" sz="3600" b="1" dirty="0">
              <a:solidFill>
                <a:srgbClr val="0000FF"/>
              </a:solidFill>
            </a:endParaRPr>
          </a:p>
        </p:txBody>
      </p:sp>
      <p:sp>
        <p:nvSpPr>
          <p:cNvPr id="4" name="Content Placeholder 3"/>
          <p:cNvSpPr>
            <a:spLocks noGrp="1"/>
          </p:cNvSpPr>
          <p:nvPr>
            <p:ph idx="1"/>
          </p:nvPr>
        </p:nvSpPr>
        <p:spPr>
          <a:xfrm>
            <a:off x="457200" y="990600"/>
            <a:ext cx="8229600" cy="4525963"/>
          </a:xfrm>
        </p:spPr>
        <p:txBody>
          <a:bodyPr/>
          <a:lstStyle/>
          <a:p>
            <a:pPr>
              <a:buNone/>
            </a:pPr>
            <a:r>
              <a:rPr lang="en-US" sz="2400" dirty="0" smtClean="0">
                <a:solidFill>
                  <a:srgbClr val="0000FF"/>
                </a:solidFill>
              </a:rPr>
              <a:t>Stakeholders are persons or organizations who are actively involved in the project or whose interests may be positively or negatively affected by the performance or completion of the project.</a:t>
            </a:r>
          </a:p>
          <a:p>
            <a:pPr>
              <a:buNone/>
            </a:pPr>
            <a:endParaRPr lang="en-US" sz="2400" dirty="0" smtClean="0"/>
          </a:p>
          <a:p>
            <a:pPr>
              <a:buNone/>
            </a:pPr>
            <a:r>
              <a:rPr lang="en-US" sz="2400" dirty="0" smtClean="0"/>
              <a:t>Stakeholders may also exert influence over the project, its deliverables, and the project team members. The Project management team must identify both internal and external stakeholders in order to determine the project requirements and expectations of all parties involved. Furthermore, the project manager must manage the influence of the various stakeholders in relation to the project requirements to ensure a successful outcome.</a:t>
            </a:r>
            <a:endParaRPr lang="en-US" sz="2400" dirty="0"/>
          </a:p>
        </p:txBody>
      </p:sp>
      <p:sp>
        <p:nvSpPr>
          <p:cNvPr id="3" name="Slide Number Placeholder 2"/>
          <p:cNvSpPr>
            <a:spLocks noGrp="1"/>
          </p:cNvSpPr>
          <p:nvPr>
            <p:ph type="sldNum" sz="quarter" idx="4294967295"/>
          </p:nvPr>
        </p:nvSpPr>
        <p:spPr>
          <a:xfrm>
            <a:off x="0" y="6356350"/>
            <a:ext cx="1981200" cy="365125"/>
          </a:xfrm>
          <a:prstGeom prst="rect">
            <a:avLst/>
          </a:prstGeom>
        </p:spPr>
        <p:txBody>
          <a:bodyPr/>
          <a:lstStyle/>
          <a:p>
            <a:pPr>
              <a:defRPr/>
            </a:pPr>
            <a:fld id="{30FA1E3E-DACB-463C-99C4-7CA6B02FBBB0}" type="slidenum">
              <a:rPr lang="en-US" smtClean="0"/>
              <a:pPr>
                <a:defRPr/>
              </a:pPr>
              <a:t>15</a:t>
            </a:fld>
            <a:endParaRPr lang="th-TH"/>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idx="1"/>
          </p:nvPr>
        </p:nvSpPr>
        <p:spPr>
          <a:xfrm>
            <a:off x="457200" y="685800"/>
            <a:ext cx="8229600" cy="4525963"/>
          </a:xfrm>
        </p:spPr>
        <p:txBody>
          <a:bodyPr/>
          <a:lstStyle/>
          <a:p>
            <a:r>
              <a:rPr lang="en-US" sz="2800" dirty="0"/>
              <a:t>Stakeholders are the groups of people within the performing organization who are either </a:t>
            </a:r>
            <a:r>
              <a:rPr lang="en-US" sz="2800" dirty="0">
                <a:solidFill>
                  <a:srgbClr val="0000FF"/>
                </a:solidFill>
              </a:rPr>
              <a:t>directly or indirectly </a:t>
            </a:r>
            <a:r>
              <a:rPr lang="en-US" sz="2800" dirty="0"/>
              <a:t>involved with the project.</a:t>
            </a:r>
          </a:p>
          <a:p>
            <a:r>
              <a:rPr lang="en-US" sz="2800" dirty="0"/>
              <a:t>To be effective, a project manager must understand how these groups can effect the project and develop methods for managing the dependency.</a:t>
            </a:r>
            <a:endParaRPr lang="th-TH"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idx="1"/>
          </p:nvPr>
        </p:nvSpPr>
        <p:spPr>
          <a:xfrm>
            <a:off x="1752600" y="304800"/>
            <a:ext cx="6934200" cy="4876800"/>
          </a:xfrm>
        </p:spPr>
        <p:txBody>
          <a:bodyPr/>
          <a:lstStyle/>
          <a:p>
            <a:pPr>
              <a:buFont typeface="Wingdings" pitchFamily="2" charset="2"/>
              <a:buNone/>
            </a:pPr>
            <a:r>
              <a:rPr lang="en-US" sz="2400" b="1" dirty="0">
                <a:solidFill>
                  <a:srgbClr val="0000FF"/>
                </a:solidFill>
              </a:rPr>
              <a:t>Identifying Stakeholders</a:t>
            </a:r>
          </a:p>
          <a:p>
            <a:r>
              <a:rPr lang="en-US" sz="2400" dirty="0"/>
              <a:t>Manager</a:t>
            </a:r>
          </a:p>
          <a:p>
            <a:r>
              <a:rPr lang="en-US" sz="2400" dirty="0"/>
              <a:t>Shareholders/ partners</a:t>
            </a:r>
          </a:p>
          <a:p>
            <a:r>
              <a:rPr lang="en-US" sz="2400" dirty="0"/>
              <a:t>Government agencies</a:t>
            </a:r>
          </a:p>
          <a:p>
            <a:r>
              <a:rPr lang="en-US" sz="2400" dirty="0"/>
              <a:t>Co-workers/ team</a:t>
            </a:r>
          </a:p>
          <a:p>
            <a:r>
              <a:rPr lang="en-US" sz="2400" dirty="0"/>
              <a:t>Suppliers/ vendors</a:t>
            </a:r>
          </a:p>
          <a:p>
            <a:r>
              <a:rPr lang="en-US" sz="2400" dirty="0" smtClean="0"/>
              <a:t>Customers/ Users</a:t>
            </a:r>
          </a:p>
          <a:p>
            <a:r>
              <a:rPr lang="en-US" sz="2400" dirty="0" smtClean="0"/>
              <a:t>Sponsor</a:t>
            </a:r>
            <a:endParaRPr lang="en-US" sz="2400" dirty="0"/>
          </a:p>
          <a:p>
            <a:r>
              <a:rPr lang="en-US" sz="2400" dirty="0"/>
              <a:t>Public</a:t>
            </a:r>
          </a:p>
          <a:p>
            <a:r>
              <a:rPr lang="en-US" sz="2400" dirty="0"/>
              <a:t>Administrative support</a:t>
            </a:r>
          </a:p>
          <a:p>
            <a:r>
              <a:rPr lang="en-US" sz="2400" dirty="0"/>
              <a:t>Contractors</a:t>
            </a:r>
          </a:p>
          <a:p>
            <a:r>
              <a:rPr lang="en-US" sz="2400" dirty="0"/>
              <a:t>etc</a:t>
            </a:r>
            <a:endParaRPr lang="th-TH"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838200"/>
            <a:ext cx="8229600" cy="685800"/>
          </a:xfrm>
        </p:spPr>
        <p:txBody>
          <a:bodyPr/>
          <a:lstStyle/>
          <a:p>
            <a:pPr>
              <a:buNone/>
            </a:pPr>
            <a:r>
              <a:rPr lang="en-US" dirty="0"/>
              <a:t>Stakeholder Management Grid</a:t>
            </a:r>
            <a:endParaRPr lang="th-TH" dirty="0"/>
          </a:p>
        </p:txBody>
      </p:sp>
      <p:sp>
        <p:nvSpPr>
          <p:cNvPr id="81924" name="Line 4"/>
          <p:cNvSpPr>
            <a:spLocks noChangeShapeType="1"/>
          </p:cNvSpPr>
          <p:nvPr/>
        </p:nvSpPr>
        <p:spPr bwMode="auto">
          <a:xfrm flipV="1">
            <a:off x="2667000" y="1658937"/>
            <a:ext cx="0" cy="3276600"/>
          </a:xfrm>
          <a:prstGeom prst="line">
            <a:avLst/>
          </a:prstGeom>
          <a:noFill/>
          <a:ln w="9525">
            <a:solidFill>
              <a:schemeClr val="tx1"/>
            </a:solidFill>
            <a:round/>
            <a:headEnd/>
            <a:tailEnd type="triangle" w="med" len="med"/>
          </a:ln>
          <a:effectLst/>
        </p:spPr>
        <p:txBody>
          <a:bodyPr/>
          <a:lstStyle/>
          <a:p>
            <a:endParaRPr lang="en-US"/>
          </a:p>
        </p:txBody>
      </p:sp>
      <p:sp>
        <p:nvSpPr>
          <p:cNvPr id="81925" name="Line 5"/>
          <p:cNvSpPr>
            <a:spLocks noChangeShapeType="1"/>
          </p:cNvSpPr>
          <p:nvPr/>
        </p:nvSpPr>
        <p:spPr bwMode="auto">
          <a:xfrm>
            <a:off x="2667000" y="4935537"/>
            <a:ext cx="5181600" cy="0"/>
          </a:xfrm>
          <a:prstGeom prst="line">
            <a:avLst/>
          </a:prstGeom>
          <a:noFill/>
          <a:ln w="9525">
            <a:solidFill>
              <a:schemeClr val="tx1"/>
            </a:solidFill>
            <a:round/>
            <a:headEnd/>
            <a:tailEnd type="triangle" w="med" len="med"/>
          </a:ln>
          <a:effectLst/>
        </p:spPr>
        <p:txBody>
          <a:bodyPr/>
          <a:lstStyle/>
          <a:p>
            <a:endParaRPr lang="en-US"/>
          </a:p>
        </p:txBody>
      </p:sp>
      <p:sp>
        <p:nvSpPr>
          <p:cNvPr id="81926" name="Line 6"/>
          <p:cNvSpPr>
            <a:spLocks noChangeShapeType="1"/>
          </p:cNvSpPr>
          <p:nvPr/>
        </p:nvSpPr>
        <p:spPr bwMode="auto">
          <a:xfrm>
            <a:off x="2667000" y="2039937"/>
            <a:ext cx="4495800" cy="0"/>
          </a:xfrm>
          <a:prstGeom prst="line">
            <a:avLst/>
          </a:prstGeom>
          <a:noFill/>
          <a:ln w="9525">
            <a:solidFill>
              <a:schemeClr val="tx1"/>
            </a:solidFill>
            <a:round/>
            <a:headEnd/>
            <a:tailEnd/>
          </a:ln>
          <a:effectLst/>
        </p:spPr>
        <p:txBody>
          <a:bodyPr/>
          <a:lstStyle/>
          <a:p>
            <a:endParaRPr lang="en-US"/>
          </a:p>
        </p:txBody>
      </p:sp>
      <p:sp>
        <p:nvSpPr>
          <p:cNvPr id="81927" name="Line 7"/>
          <p:cNvSpPr>
            <a:spLocks noChangeShapeType="1"/>
          </p:cNvSpPr>
          <p:nvPr/>
        </p:nvSpPr>
        <p:spPr bwMode="auto">
          <a:xfrm>
            <a:off x="2667000" y="3563937"/>
            <a:ext cx="4495800" cy="0"/>
          </a:xfrm>
          <a:prstGeom prst="line">
            <a:avLst/>
          </a:prstGeom>
          <a:noFill/>
          <a:ln w="9525">
            <a:solidFill>
              <a:schemeClr val="tx1"/>
            </a:solidFill>
            <a:round/>
            <a:headEnd/>
            <a:tailEnd/>
          </a:ln>
          <a:effectLst/>
        </p:spPr>
        <p:txBody>
          <a:bodyPr/>
          <a:lstStyle/>
          <a:p>
            <a:endParaRPr lang="en-US"/>
          </a:p>
        </p:txBody>
      </p:sp>
      <p:sp>
        <p:nvSpPr>
          <p:cNvPr id="81928" name="Line 8"/>
          <p:cNvSpPr>
            <a:spLocks noChangeShapeType="1"/>
          </p:cNvSpPr>
          <p:nvPr/>
        </p:nvSpPr>
        <p:spPr bwMode="auto">
          <a:xfrm>
            <a:off x="7162800" y="2039937"/>
            <a:ext cx="0" cy="2895600"/>
          </a:xfrm>
          <a:prstGeom prst="line">
            <a:avLst/>
          </a:prstGeom>
          <a:noFill/>
          <a:ln w="9525">
            <a:solidFill>
              <a:schemeClr val="tx1"/>
            </a:solidFill>
            <a:round/>
            <a:headEnd/>
            <a:tailEnd/>
          </a:ln>
          <a:effectLst/>
        </p:spPr>
        <p:txBody>
          <a:bodyPr/>
          <a:lstStyle/>
          <a:p>
            <a:endParaRPr lang="en-US"/>
          </a:p>
        </p:txBody>
      </p:sp>
      <p:sp>
        <p:nvSpPr>
          <p:cNvPr id="81929" name="Line 9"/>
          <p:cNvSpPr>
            <a:spLocks noChangeShapeType="1"/>
          </p:cNvSpPr>
          <p:nvPr/>
        </p:nvSpPr>
        <p:spPr bwMode="auto">
          <a:xfrm>
            <a:off x="4876800" y="2039937"/>
            <a:ext cx="0" cy="2895600"/>
          </a:xfrm>
          <a:prstGeom prst="line">
            <a:avLst/>
          </a:prstGeom>
          <a:noFill/>
          <a:ln w="9525">
            <a:solidFill>
              <a:schemeClr val="tx1"/>
            </a:solidFill>
            <a:round/>
            <a:headEnd/>
            <a:tailEnd/>
          </a:ln>
          <a:effectLst/>
        </p:spPr>
        <p:txBody>
          <a:bodyPr/>
          <a:lstStyle/>
          <a:p>
            <a:endParaRPr lang="en-US"/>
          </a:p>
        </p:txBody>
      </p:sp>
      <p:sp>
        <p:nvSpPr>
          <p:cNvPr id="81930" name="Text Box 10"/>
          <p:cNvSpPr txBox="1">
            <a:spLocks noChangeArrowheads="1"/>
          </p:cNvSpPr>
          <p:nvPr/>
        </p:nvSpPr>
        <p:spPr bwMode="auto">
          <a:xfrm>
            <a:off x="2895600" y="2528887"/>
            <a:ext cx="1828800" cy="366713"/>
          </a:xfrm>
          <a:prstGeom prst="rect">
            <a:avLst/>
          </a:prstGeom>
          <a:noFill/>
          <a:ln w="9525">
            <a:noFill/>
            <a:miter lim="800000"/>
            <a:headEnd/>
            <a:tailEnd/>
          </a:ln>
          <a:effectLst/>
        </p:spPr>
        <p:txBody>
          <a:bodyPr wrap="none">
            <a:spAutoFit/>
          </a:bodyPr>
          <a:lstStyle/>
          <a:p>
            <a:r>
              <a:rPr lang="en-US">
                <a:solidFill>
                  <a:srgbClr val="FF0000"/>
                </a:solidFill>
              </a:rPr>
              <a:t>Keep Satisfied</a:t>
            </a:r>
            <a:endParaRPr lang="th-TH">
              <a:solidFill>
                <a:srgbClr val="FF0000"/>
              </a:solidFill>
            </a:endParaRPr>
          </a:p>
        </p:txBody>
      </p:sp>
      <p:sp>
        <p:nvSpPr>
          <p:cNvPr id="81931" name="Text Box 11"/>
          <p:cNvSpPr txBox="1">
            <a:spLocks noChangeArrowheads="1"/>
          </p:cNvSpPr>
          <p:nvPr/>
        </p:nvSpPr>
        <p:spPr bwMode="auto">
          <a:xfrm>
            <a:off x="1355725" y="2986087"/>
            <a:ext cx="881063" cy="366713"/>
          </a:xfrm>
          <a:prstGeom prst="rect">
            <a:avLst/>
          </a:prstGeom>
          <a:noFill/>
          <a:ln w="9525">
            <a:noFill/>
            <a:miter lim="800000"/>
            <a:headEnd/>
            <a:tailEnd/>
          </a:ln>
          <a:effectLst/>
        </p:spPr>
        <p:txBody>
          <a:bodyPr wrap="none">
            <a:spAutoFit/>
          </a:bodyPr>
          <a:lstStyle/>
          <a:p>
            <a:r>
              <a:rPr lang="en-US"/>
              <a:t>Power</a:t>
            </a:r>
            <a:endParaRPr lang="th-TH"/>
          </a:p>
        </p:txBody>
      </p:sp>
      <p:sp>
        <p:nvSpPr>
          <p:cNvPr id="81932" name="Text Box 12"/>
          <p:cNvSpPr txBox="1">
            <a:spLocks noChangeArrowheads="1"/>
          </p:cNvSpPr>
          <p:nvPr/>
        </p:nvSpPr>
        <p:spPr bwMode="auto">
          <a:xfrm>
            <a:off x="4479925" y="5043487"/>
            <a:ext cx="1095375" cy="366713"/>
          </a:xfrm>
          <a:prstGeom prst="rect">
            <a:avLst/>
          </a:prstGeom>
          <a:noFill/>
          <a:ln w="9525">
            <a:noFill/>
            <a:miter lim="800000"/>
            <a:headEnd/>
            <a:tailEnd/>
          </a:ln>
          <a:effectLst/>
        </p:spPr>
        <p:txBody>
          <a:bodyPr wrap="none">
            <a:spAutoFit/>
          </a:bodyPr>
          <a:lstStyle/>
          <a:p>
            <a:r>
              <a:rPr lang="en-US"/>
              <a:t>Interest</a:t>
            </a:r>
            <a:endParaRPr lang="th-TH"/>
          </a:p>
        </p:txBody>
      </p:sp>
      <p:sp>
        <p:nvSpPr>
          <p:cNvPr id="81933" name="Text Box 13"/>
          <p:cNvSpPr txBox="1">
            <a:spLocks noChangeArrowheads="1"/>
          </p:cNvSpPr>
          <p:nvPr/>
        </p:nvSpPr>
        <p:spPr bwMode="auto">
          <a:xfrm>
            <a:off x="5089525" y="2528887"/>
            <a:ext cx="1928813" cy="366713"/>
          </a:xfrm>
          <a:prstGeom prst="rect">
            <a:avLst/>
          </a:prstGeom>
          <a:noFill/>
          <a:ln w="9525">
            <a:noFill/>
            <a:miter lim="800000"/>
            <a:headEnd/>
            <a:tailEnd/>
          </a:ln>
          <a:effectLst/>
        </p:spPr>
        <p:txBody>
          <a:bodyPr wrap="none">
            <a:spAutoFit/>
          </a:bodyPr>
          <a:lstStyle/>
          <a:p>
            <a:r>
              <a:rPr lang="en-US">
                <a:solidFill>
                  <a:schemeClr val="folHlink"/>
                </a:solidFill>
              </a:rPr>
              <a:t>Manage closely</a:t>
            </a:r>
            <a:endParaRPr lang="th-TH">
              <a:solidFill>
                <a:schemeClr val="folHlink"/>
              </a:solidFill>
            </a:endParaRPr>
          </a:p>
        </p:txBody>
      </p:sp>
      <p:sp>
        <p:nvSpPr>
          <p:cNvPr id="81934" name="Text Box 14"/>
          <p:cNvSpPr txBox="1">
            <a:spLocks noChangeArrowheads="1"/>
          </p:cNvSpPr>
          <p:nvPr/>
        </p:nvSpPr>
        <p:spPr bwMode="auto">
          <a:xfrm>
            <a:off x="3184525" y="3976687"/>
            <a:ext cx="1047750" cy="366713"/>
          </a:xfrm>
          <a:prstGeom prst="rect">
            <a:avLst/>
          </a:prstGeom>
          <a:noFill/>
          <a:ln w="9525">
            <a:noFill/>
            <a:miter lim="800000"/>
            <a:headEnd/>
            <a:tailEnd/>
          </a:ln>
          <a:effectLst/>
        </p:spPr>
        <p:txBody>
          <a:bodyPr wrap="none">
            <a:spAutoFit/>
          </a:bodyPr>
          <a:lstStyle/>
          <a:p>
            <a:r>
              <a:rPr lang="en-US"/>
              <a:t>Monitor</a:t>
            </a:r>
            <a:endParaRPr lang="th-TH"/>
          </a:p>
        </p:txBody>
      </p:sp>
      <p:sp>
        <p:nvSpPr>
          <p:cNvPr id="81935" name="Text Box 15"/>
          <p:cNvSpPr txBox="1">
            <a:spLocks noChangeArrowheads="1"/>
          </p:cNvSpPr>
          <p:nvPr/>
        </p:nvSpPr>
        <p:spPr bwMode="auto">
          <a:xfrm>
            <a:off x="5105400" y="3959225"/>
            <a:ext cx="1865313" cy="366712"/>
          </a:xfrm>
          <a:prstGeom prst="rect">
            <a:avLst/>
          </a:prstGeom>
          <a:noFill/>
          <a:ln w="9525">
            <a:noFill/>
            <a:miter lim="800000"/>
            <a:headEnd/>
            <a:tailEnd/>
          </a:ln>
          <a:effectLst/>
        </p:spPr>
        <p:txBody>
          <a:bodyPr wrap="none">
            <a:spAutoFit/>
          </a:bodyPr>
          <a:lstStyle/>
          <a:p>
            <a:r>
              <a:rPr lang="en-US">
                <a:solidFill>
                  <a:srgbClr val="0000FF"/>
                </a:solidFill>
              </a:rPr>
              <a:t>Keep informed</a:t>
            </a:r>
            <a:endParaRPr lang="th-TH">
              <a:solidFill>
                <a:srgbClr val="0000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z="3600" b="1">
                <a:solidFill>
                  <a:srgbClr val="0000FF"/>
                </a:solidFill>
              </a:rPr>
              <a:t>Managerial Styles</a:t>
            </a:r>
            <a:endParaRPr lang="th-TH" sz="3600" b="1">
              <a:solidFill>
                <a:srgbClr val="0000FF"/>
              </a:solidFill>
            </a:endParaRPr>
          </a:p>
        </p:txBody>
      </p:sp>
      <p:sp>
        <p:nvSpPr>
          <p:cNvPr id="102403" name="Rectangle 3"/>
          <p:cNvSpPr>
            <a:spLocks noGrp="1" noChangeArrowheads="1"/>
          </p:cNvSpPr>
          <p:nvPr>
            <p:ph idx="1"/>
          </p:nvPr>
        </p:nvSpPr>
        <p:spPr/>
        <p:txBody>
          <a:bodyPr/>
          <a:lstStyle/>
          <a:p>
            <a:r>
              <a:rPr lang="en-US"/>
              <a:t>Niccolo Machiavelli (1469-1527) - Italian</a:t>
            </a:r>
          </a:p>
          <a:p>
            <a:r>
              <a:rPr lang="en-US"/>
              <a:t>Federick Taylor (1856-1915) - American</a:t>
            </a:r>
          </a:p>
          <a:p>
            <a:r>
              <a:rPr lang="en-US"/>
              <a:t>Mary Parker Follett (1868-1933) - American</a:t>
            </a:r>
            <a:endParaRPr lang="th-TH"/>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FF"/>
                </a:solidFill>
              </a:rPr>
              <a:t>Role of Project Manager</a:t>
            </a:r>
            <a:endParaRPr lang="en-US" sz="3600" b="1" dirty="0">
              <a:solidFill>
                <a:srgbClr val="0000FF"/>
              </a:solidFill>
            </a:endParaRPr>
          </a:p>
        </p:txBody>
      </p:sp>
      <p:sp>
        <p:nvSpPr>
          <p:cNvPr id="4" name="Content Placeholder 3"/>
          <p:cNvSpPr>
            <a:spLocks noGrp="1"/>
          </p:cNvSpPr>
          <p:nvPr>
            <p:ph idx="1"/>
          </p:nvPr>
        </p:nvSpPr>
        <p:spPr>
          <a:xfrm>
            <a:off x="457200" y="1524001"/>
            <a:ext cx="8229600" cy="3733800"/>
          </a:xfrm>
        </p:spPr>
        <p:txBody>
          <a:bodyPr/>
          <a:lstStyle/>
          <a:p>
            <a:pPr>
              <a:buNone/>
            </a:pPr>
            <a:r>
              <a:rPr lang="en-US" sz="2400" dirty="0" smtClean="0"/>
              <a:t>	The Project Manager is the person assigned by the </a:t>
            </a:r>
            <a:r>
              <a:rPr lang="en-US" sz="2400" dirty="0" smtClean="0">
                <a:solidFill>
                  <a:srgbClr val="0000FF"/>
                </a:solidFill>
              </a:rPr>
              <a:t>performing organization to achieve the project objectives</a:t>
            </a:r>
            <a:r>
              <a:rPr lang="en-US" sz="2400" dirty="0" smtClean="0"/>
              <a:t>. The role of a project manager is distinct from a functional manager or operations manager. Typically the functional manager is focused on providing management oversight for an administrative area, and operations managers are responsible for a facet of the core business. </a:t>
            </a:r>
            <a:endParaRPr lang="en-US" sz="2400" dirty="0"/>
          </a:p>
        </p:txBody>
      </p:sp>
      <p:sp>
        <p:nvSpPr>
          <p:cNvPr id="3" name="Slide Number Placeholder 2"/>
          <p:cNvSpPr>
            <a:spLocks noGrp="1"/>
          </p:cNvSpPr>
          <p:nvPr>
            <p:ph type="sldNum" sz="quarter" idx="4294967295"/>
          </p:nvPr>
        </p:nvSpPr>
        <p:spPr>
          <a:xfrm>
            <a:off x="0" y="6356350"/>
            <a:ext cx="1981200" cy="365125"/>
          </a:xfrm>
          <a:prstGeom prst="rect">
            <a:avLst/>
          </a:prstGeom>
        </p:spPr>
        <p:txBody>
          <a:bodyPr/>
          <a:lstStyle/>
          <a:p>
            <a:pPr>
              <a:defRPr/>
            </a:pPr>
            <a:fld id="{30FA1E3E-DACB-463C-99C4-7CA6B02FBBB0}" type="slidenum">
              <a:rPr lang="en-US" smtClean="0"/>
              <a:pPr>
                <a:defRPr/>
              </a:pPr>
              <a:t>2</a:t>
            </a:fld>
            <a:endParaRPr lang="th-TH"/>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a:xfrm>
            <a:off x="457200" y="533400"/>
            <a:ext cx="8229600" cy="5257800"/>
          </a:xfrm>
        </p:spPr>
        <p:txBody>
          <a:bodyPr/>
          <a:lstStyle/>
          <a:p>
            <a:pPr>
              <a:lnSpc>
                <a:spcPct val="90000"/>
              </a:lnSpc>
              <a:buFont typeface="Wingdings" pitchFamily="2" charset="2"/>
              <a:buNone/>
            </a:pPr>
            <a:r>
              <a:rPr lang="en-US" sz="2400" b="1" dirty="0" smtClean="0">
                <a:solidFill>
                  <a:srgbClr val="0000FF"/>
                </a:solidFill>
              </a:rPr>
              <a:t>Machiavelli</a:t>
            </a:r>
          </a:p>
          <a:p>
            <a:pPr>
              <a:lnSpc>
                <a:spcPct val="90000"/>
              </a:lnSpc>
              <a:buFont typeface="Wingdings" pitchFamily="2" charset="2"/>
              <a:buNone/>
            </a:pPr>
            <a:endParaRPr lang="en-US" sz="2400" b="1" dirty="0" smtClean="0">
              <a:solidFill>
                <a:srgbClr val="0000FF"/>
              </a:solidFill>
            </a:endParaRPr>
          </a:p>
          <a:p>
            <a:pPr>
              <a:lnSpc>
                <a:spcPct val="90000"/>
              </a:lnSpc>
              <a:buFont typeface="Wingdings" pitchFamily="2" charset="2"/>
              <a:buNone/>
            </a:pPr>
            <a:endParaRPr lang="en-US" sz="2400" b="1" dirty="0" smtClean="0">
              <a:solidFill>
                <a:srgbClr val="0000FF"/>
              </a:solidFill>
            </a:endParaRPr>
          </a:p>
          <a:p>
            <a:pPr>
              <a:lnSpc>
                <a:spcPct val="90000"/>
              </a:lnSpc>
              <a:buFont typeface="Wingdings" pitchFamily="2" charset="2"/>
              <a:buNone/>
            </a:pPr>
            <a:endParaRPr lang="en-US" sz="2400" b="1" dirty="0" smtClean="0">
              <a:solidFill>
                <a:srgbClr val="0000FF"/>
              </a:solidFill>
            </a:endParaRPr>
          </a:p>
          <a:p>
            <a:pPr>
              <a:lnSpc>
                <a:spcPct val="90000"/>
              </a:lnSpc>
              <a:buFont typeface="Wingdings" pitchFamily="2" charset="2"/>
              <a:buNone/>
            </a:pPr>
            <a:endParaRPr lang="en-US" sz="2400" b="1" dirty="0" smtClean="0">
              <a:solidFill>
                <a:srgbClr val="0000FF"/>
              </a:solidFill>
            </a:endParaRPr>
          </a:p>
          <a:p>
            <a:pPr>
              <a:lnSpc>
                <a:spcPct val="90000"/>
              </a:lnSpc>
              <a:buFont typeface="Wingdings" pitchFamily="2" charset="2"/>
              <a:buNone/>
            </a:pPr>
            <a:endParaRPr lang="en-US" sz="2400" b="1" dirty="0" smtClean="0">
              <a:solidFill>
                <a:srgbClr val="0000FF"/>
              </a:solidFill>
            </a:endParaRPr>
          </a:p>
          <a:p>
            <a:pPr>
              <a:lnSpc>
                <a:spcPct val="90000"/>
              </a:lnSpc>
              <a:buFont typeface="Wingdings" pitchFamily="2" charset="2"/>
              <a:buNone/>
            </a:pPr>
            <a:endParaRPr lang="en-US" sz="2400" b="1" dirty="0">
              <a:solidFill>
                <a:srgbClr val="0000FF"/>
              </a:solidFill>
            </a:endParaRPr>
          </a:p>
          <a:p>
            <a:pPr>
              <a:lnSpc>
                <a:spcPct val="90000"/>
              </a:lnSpc>
            </a:pPr>
            <a:r>
              <a:rPr lang="en-US" sz="2400" dirty="0"/>
              <a:t>The first person who may be considered to have articulated some general principles of management</a:t>
            </a:r>
          </a:p>
          <a:p>
            <a:pPr>
              <a:lnSpc>
                <a:spcPct val="90000"/>
              </a:lnSpc>
            </a:pPr>
            <a:r>
              <a:rPr lang="en-US" sz="2400" b="1" dirty="0">
                <a:solidFill>
                  <a:srgbClr val="FF0000"/>
                </a:solidFill>
              </a:rPr>
              <a:t>“Real-</a:t>
            </a:r>
            <a:r>
              <a:rPr lang="en-US" sz="2400" b="1" dirty="0" err="1">
                <a:solidFill>
                  <a:srgbClr val="FF0000"/>
                </a:solidFill>
              </a:rPr>
              <a:t>politik</a:t>
            </a:r>
            <a:r>
              <a:rPr lang="en-US" sz="2400" b="1" dirty="0">
                <a:solidFill>
                  <a:srgbClr val="FF0000"/>
                </a:solidFill>
              </a:rPr>
              <a:t>”</a:t>
            </a:r>
            <a:r>
              <a:rPr lang="en-US" sz="2400" dirty="0"/>
              <a:t> – how to be a good </a:t>
            </a:r>
            <a:r>
              <a:rPr lang="en-US" sz="2400" dirty="0" smtClean="0"/>
              <a:t>King</a:t>
            </a:r>
            <a:endParaRPr lang="en-US" sz="2400" dirty="0"/>
          </a:p>
        </p:txBody>
      </p:sp>
      <p:pic>
        <p:nvPicPr>
          <p:cNvPr id="4" name="Picture 3" descr="C:\Documents and Settings\PiyachantL\Desktop\466px-Portrait_of_Niccolò_Machiavelli_by_Santi_di_Tito.jpg"/>
          <p:cNvPicPr>
            <a:picLocks noChangeAspect="1" noChangeArrowheads="1"/>
          </p:cNvPicPr>
          <p:nvPr/>
        </p:nvPicPr>
        <p:blipFill>
          <a:blip r:embed="rId2" cstate="print"/>
          <a:srcRect/>
          <a:stretch>
            <a:fillRect/>
          </a:stretch>
        </p:blipFill>
        <p:spPr bwMode="auto">
          <a:xfrm>
            <a:off x="6705600" y="304800"/>
            <a:ext cx="2189707" cy="2814638"/>
          </a:xfrm>
          <a:prstGeom prst="rect">
            <a:avLst/>
          </a:prstGeom>
          <a:ln>
            <a:noFill/>
          </a:ln>
          <a:effectLst>
            <a:softEdge rad="112500"/>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PiyachantL\Desktop\360px-Macchiavelli01.jpg"/>
          <p:cNvPicPr>
            <a:picLocks noGrp="1" noChangeAspect="1" noChangeArrowheads="1"/>
          </p:cNvPicPr>
          <p:nvPr>
            <p:ph idx="1"/>
          </p:nvPr>
        </p:nvPicPr>
        <p:blipFill>
          <a:blip r:embed="rId2" cstate="print"/>
          <a:srcRect/>
          <a:stretch>
            <a:fillRect/>
          </a:stretch>
        </p:blipFill>
        <p:spPr bwMode="auto">
          <a:xfrm>
            <a:off x="228600" y="152400"/>
            <a:ext cx="2962275" cy="4937125"/>
          </a:xfrm>
          <a:prstGeom prst="rect">
            <a:avLst/>
          </a:prstGeom>
          <a:ln>
            <a:noFill/>
          </a:ln>
          <a:effectLst>
            <a:softEdge rad="112500"/>
          </a:effectLst>
        </p:spPr>
      </p:pic>
      <p:sp>
        <p:nvSpPr>
          <p:cNvPr id="3" name="Slide Number Placeholder 2"/>
          <p:cNvSpPr>
            <a:spLocks noGrp="1"/>
          </p:cNvSpPr>
          <p:nvPr>
            <p:ph type="sldNum" sz="quarter" idx="4294967295"/>
          </p:nvPr>
        </p:nvSpPr>
        <p:spPr>
          <a:xfrm>
            <a:off x="0" y="6356350"/>
            <a:ext cx="1981200" cy="365125"/>
          </a:xfrm>
          <a:prstGeom prst="rect">
            <a:avLst/>
          </a:prstGeom>
        </p:spPr>
        <p:txBody>
          <a:bodyPr/>
          <a:lstStyle/>
          <a:p>
            <a:pPr>
              <a:defRPr/>
            </a:pPr>
            <a:fld id="{30FA1E3E-DACB-463C-99C4-7CA6B02FBBB0}" type="slidenum">
              <a:rPr lang="en-US" smtClean="0"/>
              <a:pPr>
                <a:defRPr/>
              </a:pPr>
              <a:t>21</a:t>
            </a:fld>
            <a:endParaRPr lang="th-TH"/>
          </a:p>
        </p:txBody>
      </p:sp>
      <p:sp>
        <p:nvSpPr>
          <p:cNvPr id="6" name="Rectangle 5"/>
          <p:cNvSpPr/>
          <p:nvPr/>
        </p:nvSpPr>
        <p:spPr>
          <a:xfrm>
            <a:off x="3657600" y="685800"/>
            <a:ext cx="5029200" cy="4829014"/>
          </a:xfrm>
          <a:prstGeom prst="rect">
            <a:avLst/>
          </a:prstGeom>
        </p:spPr>
        <p:txBody>
          <a:bodyPr wrap="square">
            <a:spAutoFit/>
          </a:bodyPr>
          <a:lstStyle/>
          <a:p>
            <a:pPr>
              <a:lnSpc>
                <a:spcPct val="90000"/>
              </a:lnSpc>
            </a:pPr>
            <a:r>
              <a:rPr lang="en-US" dirty="0" smtClean="0"/>
              <a:t>Rules of success : from the book </a:t>
            </a:r>
          </a:p>
          <a:p>
            <a:pPr>
              <a:lnSpc>
                <a:spcPct val="90000"/>
              </a:lnSpc>
            </a:pPr>
            <a:r>
              <a:rPr lang="en-US" dirty="0" smtClean="0"/>
              <a:t>“</a:t>
            </a:r>
            <a:r>
              <a:rPr lang="en-US" b="1" u="sng" dirty="0" smtClean="0"/>
              <a:t>The Prince</a:t>
            </a:r>
            <a:r>
              <a:rPr lang="en-US" dirty="0" smtClean="0"/>
              <a:t>”</a:t>
            </a:r>
          </a:p>
          <a:p>
            <a:pPr>
              <a:lnSpc>
                <a:spcPct val="90000"/>
              </a:lnSpc>
            </a:pPr>
            <a:endParaRPr lang="en-US" dirty="0" smtClean="0"/>
          </a:p>
          <a:p>
            <a:pPr>
              <a:lnSpc>
                <a:spcPct val="90000"/>
              </a:lnSpc>
              <a:buFont typeface="Wingdings" pitchFamily="2" charset="2"/>
              <a:buNone/>
            </a:pPr>
            <a:r>
              <a:rPr lang="en-US" dirty="0" smtClean="0"/>
              <a:t>	1. In the long run generosity is a bad policy, it is better to be parsimonious (mean)</a:t>
            </a:r>
          </a:p>
          <a:p>
            <a:pPr>
              <a:lnSpc>
                <a:spcPct val="90000"/>
              </a:lnSpc>
              <a:buFont typeface="Wingdings" pitchFamily="2" charset="2"/>
              <a:buNone/>
            </a:pPr>
            <a:endParaRPr lang="en-US" dirty="0" smtClean="0"/>
          </a:p>
          <a:p>
            <a:pPr>
              <a:lnSpc>
                <a:spcPct val="90000"/>
              </a:lnSpc>
              <a:buFont typeface="Wingdings" pitchFamily="2" charset="2"/>
              <a:buNone/>
            </a:pPr>
            <a:r>
              <a:rPr lang="en-US" dirty="0" smtClean="0"/>
              <a:t>	2. If you take over an adjacent principality, the best policy is to crush the ringleaders rather than put them into your service</a:t>
            </a:r>
          </a:p>
          <a:p>
            <a:pPr>
              <a:lnSpc>
                <a:spcPct val="90000"/>
              </a:lnSpc>
              <a:buFont typeface="Wingdings" pitchFamily="2" charset="2"/>
              <a:buNone/>
            </a:pPr>
            <a:endParaRPr lang="en-US" dirty="0" smtClean="0"/>
          </a:p>
          <a:p>
            <a:pPr>
              <a:lnSpc>
                <a:spcPct val="90000"/>
              </a:lnSpc>
              <a:buFont typeface="Wingdings" pitchFamily="2" charset="2"/>
              <a:buNone/>
            </a:pPr>
            <a:r>
              <a:rPr lang="en-US" dirty="0" smtClean="0"/>
              <a:t>	3. It is better to be feared than loved, if you cannot do both</a:t>
            </a:r>
          </a:p>
          <a:p>
            <a:pPr>
              <a:lnSpc>
                <a:spcPct val="90000"/>
              </a:lnSpc>
              <a:buFont typeface="Wingdings" pitchFamily="2" charset="2"/>
              <a:buNone/>
            </a:pPr>
            <a:endParaRPr lang="en-US" dirty="0" smtClean="0"/>
          </a:p>
          <a:p>
            <a:pPr>
              <a:lnSpc>
                <a:spcPct val="90000"/>
              </a:lnSpc>
              <a:buFont typeface="Wingdings" pitchFamily="2" charset="2"/>
              <a:buNone/>
            </a:pPr>
            <a:r>
              <a:rPr lang="en-US" dirty="0" smtClean="0"/>
              <a:t>	4. Princes should delegate to others the enactment of unpopular measures and keep in their own hands the distribution of favors</a:t>
            </a:r>
            <a:endParaRPr lang="th-TH"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a:xfrm>
            <a:off x="457200" y="304800"/>
            <a:ext cx="6019800" cy="4525963"/>
          </a:xfrm>
        </p:spPr>
        <p:txBody>
          <a:bodyPr/>
          <a:lstStyle/>
          <a:p>
            <a:pPr>
              <a:lnSpc>
                <a:spcPct val="90000"/>
              </a:lnSpc>
              <a:buFont typeface="Wingdings" pitchFamily="2" charset="2"/>
              <a:buNone/>
            </a:pPr>
            <a:r>
              <a:rPr lang="en-US" sz="2400" b="1" dirty="0" smtClean="0">
                <a:solidFill>
                  <a:srgbClr val="0000FF"/>
                </a:solidFill>
              </a:rPr>
              <a:t>Taylor</a:t>
            </a:r>
          </a:p>
          <a:p>
            <a:pPr>
              <a:lnSpc>
                <a:spcPct val="90000"/>
              </a:lnSpc>
              <a:buFont typeface="Wingdings" pitchFamily="2" charset="2"/>
              <a:buNone/>
            </a:pPr>
            <a:endParaRPr lang="en-US" sz="2400" b="1" dirty="0" smtClean="0">
              <a:solidFill>
                <a:srgbClr val="0000FF"/>
              </a:solidFill>
            </a:endParaRPr>
          </a:p>
          <a:p>
            <a:pPr>
              <a:lnSpc>
                <a:spcPct val="90000"/>
              </a:lnSpc>
              <a:buNone/>
            </a:pPr>
            <a:r>
              <a:rPr lang="en-US" sz="2400" b="1" dirty="0" smtClean="0">
                <a:solidFill>
                  <a:srgbClr val="FF0000"/>
                </a:solidFill>
              </a:rPr>
              <a:t>“</a:t>
            </a:r>
            <a:r>
              <a:rPr lang="en-US" sz="2400" b="1" dirty="0">
                <a:solidFill>
                  <a:srgbClr val="FF0000"/>
                </a:solidFill>
              </a:rPr>
              <a:t>Scientific Management”</a:t>
            </a:r>
          </a:p>
          <a:p>
            <a:pPr>
              <a:lnSpc>
                <a:spcPct val="90000"/>
              </a:lnSpc>
            </a:pPr>
            <a:r>
              <a:rPr lang="en-US" sz="2400" dirty="0"/>
              <a:t>Taylor’s principles</a:t>
            </a:r>
          </a:p>
          <a:p>
            <a:pPr>
              <a:lnSpc>
                <a:spcPct val="90000"/>
              </a:lnSpc>
              <a:buFont typeface="Wingdings" pitchFamily="2" charset="2"/>
              <a:buNone/>
            </a:pPr>
            <a:r>
              <a:rPr lang="en-US" sz="2400" dirty="0"/>
              <a:t>		1. Develop of true science</a:t>
            </a:r>
          </a:p>
          <a:p>
            <a:pPr>
              <a:lnSpc>
                <a:spcPct val="90000"/>
              </a:lnSpc>
              <a:buFont typeface="Wingdings" pitchFamily="2" charset="2"/>
              <a:buNone/>
            </a:pPr>
            <a:r>
              <a:rPr lang="en-US" sz="2400" dirty="0"/>
              <a:t>		2. Scientific selection of the workman</a:t>
            </a:r>
          </a:p>
          <a:p>
            <a:pPr>
              <a:lnSpc>
                <a:spcPct val="90000"/>
              </a:lnSpc>
              <a:buFont typeface="Wingdings" pitchFamily="2" charset="2"/>
              <a:buNone/>
            </a:pPr>
            <a:r>
              <a:rPr lang="en-US" sz="2400" dirty="0"/>
              <a:t>		3. Scientific education and develop of workman</a:t>
            </a:r>
          </a:p>
          <a:p>
            <a:pPr>
              <a:lnSpc>
                <a:spcPct val="90000"/>
              </a:lnSpc>
              <a:buFont typeface="Wingdings" pitchFamily="2" charset="2"/>
              <a:buNone/>
            </a:pPr>
            <a:r>
              <a:rPr lang="en-US" sz="2400" dirty="0"/>
              <a:t>		4. Work smart, not only work hard</a:t>
            </a:r>
          </a:p>
          <a:p>
            <a:pPr>
              <a:lnSpc>
                <a:spcPct val="90000"/>
              </a:lnSpc>
            </a:pPr>
            <a:r>
              <a:rPr lang="en-US" sz="2400" dirty="0"/>
              <a:t>Manager controls people and machines</a:t>
            </a:r>
          </a:p>
          <a:p>
            <a:pPr>
              <a:lnSpc>
                <a:spcPct val="90000"/>
              </a:lnSpc>
            </a:pPr>
            <a:r>
              <a:rPr lang="en-US" sz="2400" dirty="0"/>
              <a:t>Argument – ignore individual differences, dehumanize</a:t>
            </a:r>
            <a:endParaRPr lang="th-TH" sz="2400" dirty="0"/>
          </a:p>
        </p:txBody>
      </p:sp>
      <p:pic>
        <p:nvPicPr>
          <p:cNvPr id="2051" name="Picture 3" descr="C:\Documents and Settings\PiyachantL\Desktop\Frederick Winslow Taylor - 3.jpg"/>
          <p:cNvPicPr>
            <a:picLocks noChangeAspect="1" noChangeArrowheads="1"/>
          </p:cNvPicPr>
          <p:nvPr/>
        </p:nvPicPr>
        <p:blipFill>
          <a:blip r:embed="rId2" cstate="print"/>
          <a:srcRect/>
          <a:stretch>
            <a:fillRect/>
          </a:stretch>
        </p:blipFill>
        <p:spPr bwMode="auto">
          <a:xfrm>
            <a:off x="6305823" y="228600"/>
            <a:ext cx="2685777" cy="3515011"/>
          </a:xfrm>
          <a:prstGeom prst="rect">
            <a:avLst/>
          </a:prstGeom>
          <a:ln>
            <a:noFill/>
          </a:ln>
          <a:effectLst>
            <a:softEdge rad="112500"/>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idx="1"/>
          </p:nvPr>
        </p:nvSpPr>
        <p:spPr>
          <a:xfrm>
            <a:off x="381000" y="228600"/>
            <a:ext cx="6705600" cy="5410200"/>
          </a:xfrm>
        </p:spPr>
        <p:txBody>
          <a:bodyPr>
            <a:normAutofit/>
          </a:bodyPr>
          <a:lstStyle/>
          <a:p>
            <a:pPr>
              <a:lnSpc>
                <a:spcPct val="90000"/>
              </a:lnSpc>
              <a:buFont typeface="Wingdings" pitchFamily="2" charset="2"/>
              <a:buNone/>
            </a:pPr>
            <a:r>
              <a:rPr lang="en-US" sz="2400" b="1" dirty="0" smtClean="0">
                <a:solidFill>
                  <a:srgbClr val="0000FF"/>
                </a:solidFill>
              </a:rPr>
              <a:t>Follett</a:t>
            </a:r>
          </a:p>
          <a:p>
            <a:pPr>
              <a:lnSpc>
                <a:spcPct val="90000"/>
              </a:lnSpc>
              <a:buFont typeface="Wingdings" pitchFamily="2" charset="2"/>
              <a:buNone/>
            </a:pPr>
            <a:endParaRPr lang="en-US" sz="2400" b="1" dirty="0" smtClean="0">
              <a:solidFill>
                <a:srgbClr val="0000FF"/>
              </a:solidFill>
            </a:endParaRPr>
          </a:p>
          <a:p>
            <a:pPr>
              <a:lnSpc>
                <a:spcPct val="90000"/>
              </a:lnSpc>
            </a:pPr>
            <a:r>
              <a:rPr lang="en-US" sz="2400" dirty="0" smtClean="0"/>
              <a:t>Strategy </a:t>
            </a:r>
            <a:r>
              <a:rPr lang="en-US" sz="2400" dirty="0"/>
              <a:t>– convince people to cooperate, willing, volunteering</a:t>
            </a:r>
          </a:p>
          <a:p>
            <a:pPr>
              <a:lnSpc>
                <a:spcPct val="90000"/>
              </a:lnSpc>
            </a:pPr>
            <a:r>
              <a:rPr lang="en-US" sz="2400" dirty="0"/>
              <a:t>Win-Win situation</a:t>
            </a:r>
          </a:p>
          <a:p>
            <a:pPr>
              <a:lnSpc>
                <a:spcPct val="90000"/>
              </a:lnSpc>
            </a:pPr>
            <a:r>
              <a:rPr lang="en-US" sz="2400" dirty="0"/>
              <a:t>Coercive power (power over) </a:t>
            </a:r>
            <a:r>
              <a:rPr lang="en-US" sz="2400" dirty="0" err="1"/>
              <a:t>vs</a:t>
            </a:r>
            <a:r>
              <a:rPr lang="en-US" sz="2400" dirty="0"/>
              <a:t> </a:t>
            </a:r>
            <a:r>
              <a:rPr lang="en-US" sz="2400" b="1" dirty="0">
                <a:solidFill>
                  <a:srgbClr val="FF0000"/>
                </a:solidFill>
              </a:rPr>
              <a:t>Co-active power</a:t>
            </a:r>
            <a:r>
              <a:rPr lang="en-US" sz="2400" dirty="0"/>
              <a:t> (power with)</a:t>
            </a:r>
          </a:p>
          <a:p>
            <a:pPr>
              <a:lnSpc>
                <a:spcPct val="90000"/>
              </a:lnSpc>
            </a:pPr>
            <a:r>
              <a:rPr lang="en-US" sz="2400" dirty="0"/>
              <a:t>Managerial ideas</a:t>
            </a:r>
          </a:p>
          <a:p>
            <a:pPr>
              <a:lnSpc>
                <a:spcPct val="90000"/>
              </a:lnSpc>
              <a:buFont typeface="Wingdings" pitchFamily="2" charset="2"/>
              <a:buNone/>
            </a:pPr>
            <a:r>
              <a:rPr lang="en-US" sz="2400" dirty="0"/>
              <a:t>		1. Interaction between individuals in a social or business context, influence between parties</a:t>
            </a:r>
          </a:p>
          <a:p>
            <a:pPr>
              <a:lnSpc>
                <a:spcPct val="90000"/>
              </a:lnSpc>
              <a:buFont typeface="Wingdings" pitchFamily="2" charset="2"/>
              <a:buNone/>
            </a:pPr>
            <a:r>
              <a:rPr lang="en-US" sz="2400" dirty="0"/>
              <a:t>		2. Integrating force, unity, co-active power, constructive conflicts</a:t>
            </a:r>
            <a:endParaRPr lang="th-TH" sz="2400" dirty="0"/>
          </a:p>
        </p:txBody>
      </p:sp>
      <p:pic>
        <p:nvPicPr>
          <p:cNvPr id="3074" name="Picture 2" descr="C:\Documents and Settings\PiyachantL\Desktop\mary-parker-follett-1924.jpeg"/>
          <p:cNvPicPr>
            <a:picLocks noChangeAspect="1" noChangeArrowheads="1"/>
          </p:cNvPicPr>
          <p:nvPr/>
        </p:nvPicPr>
        <p:blipFill>
          <a:blip r:embed="rId2" cstate="print"/>
          <a:srcRect/>
          <a:stretch>
            <a:fillRect/>
          </a:stretch>
        </p:blipFill>
        <p:spPr bwMode="auto">
          <a:xfrm>
            <a:off x="6858000" y="76200"/>
            <a:ext cx="2057400" cy="2835876"/>
          </a:xfrm>
          <a:prstGeom prst="rect">
            <a:avLst/>
          </a:prstGeom>
          <a:ln>
            <a:noFill/>
          </a:ln>
          <a:effectLst>
            <a:softEdge rad="112500"/>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7315200" cy="1143000"/>
          </a:xfrm>
        </p:spPr>
        <p:txBody>
          <a:bodyPr/>
          <a:lstStyle/>
          <a:p>
            <a:r>
              <a:rPr lang="en-US" sz="2800" b="1" dirty="0" smtClean="0">
                <a:solidFill>
                  <a:srgbClr val="0000FF"/>
                </a:solidFill>
              </a:rPr>
              <a:t>Mandela: His 8 Lessons of Leadership</a:t>
            </a:r>
            <a:endParaRPr lang="en-US" sz="2800" b="1" dirty="0">
              <a:solidFill>
                <a:srgbClr val="0000FF"/>
              </a:solidFill>
            </a:endParaRPr>
          </a:p>
        </p:txBody>
      </p:sp>
      <p:sp>
        <p:nvSpPr>
          <p:cNvPr id="4" name="Content Placeholder 3"/>
          <p:cNvSpPr>
            <a:spLocks noGrp="1"/>
          </p:cNvSpPr>
          <p:nvPr>
            <p:ph idx="1"/>
          </p:nvPr>
        </p:nvSpPr>
        <p:spPr>
          <a:xfrm>
            <a:off x="457200" y="1265237"/>
            <a:ext cx="6477000" cy="4525963"/>
          </a:xfrm>
        </p:spPr>
        <p:txBody>
          <a:bodyPr>
            <a:noAutofit/>
          </a:bodyPr>
          <a:lstStyle/>
          <a:p>
            <a:pPr>
              <a:buNone/>
            </a:pPr>
            <a:r>
              <a:rPr lang="en-US" sz="2400" b="1" dirty="0" smtClean="0"/>
              <a:t>No. 1</a:t>
            </a:r>
            <a:r>
              <a:rPr lang="en-US" sz="2400" dirty="0" smtClean="0"/>
              <a:t/>
            </a:r>
            <a:br>
              <a:rPr lang="en-US" sz="2400" dirty="0" smtClean="0"/>
            </a:br>
            <a:r>
              <a:rPr lang="en-US" sz="2400" b="1" dirty="0" smtClean="0"/>
              <a:t>Courage is not the absence of fear — it's inspiring others to move beyond it</a:t>
            </a:r>
            <a:endParaRPr lang="en-US" sz="2400" dirty="0" smtClean="0"/>
          </a:p>
          <a:p>
            <a:pPr>
              <a:buNone/>
            </a:pPr>
            <a:r>
              <a:rPr lang="en-US" sz="2400" b="1" dirty="0" smtClean="0"/>
              <a:t>No. 2</a:t>
            </a:r>
            <a:r>
              <a:rPr lang="en-US" sz="2400" dirty="0" smtClean="0"/>
              <a:t/>
            </a:r>
            <a:br>
              <a:rPr lang="en-US" sz="2400" dirty="0" smtClean="0"/>
            </a:br>
            <a:r>
              <a:rPr lang="en-US" sz="2400" b="1" dirty="0" smtClean="0"/>
              <a:t>Lead from the front — but don't leave your base behind</a:t>
            </a:r>
            <a:endParaRPr lang="en-US" sz="2400" dirty="0" smtClean="0"/>
          </a:p>
          <a:p>
            <a:pPr>
              <a:buNone/>
            </a:pPr>
            <a:r>
              <a:rPr lang="en-US" sz="2400" b="1" dirty="0" smtClean="0"/>
              <a:t>No. 3</a:t>
            </a:r>
            <a:r>
              <a:rPr lang="en-US" sz="2400" dirty="0" smtClean="0"/>
              <a:t/>
            </a:r>
            <a:br>
              <a:rPr lang="en-US" sz="2400" dirty="0" smtClean="0"/>
            </a:br>
            <a:r>
              <a:rPr lang="en-US" sz="2400" b="1" dirty="0" smtClean="0"/>
              <a:t>Lead from the back — and let others believe they are in front</a:t>
            </a:r>
            <a:endParaRPr lang="en-US" sz="2400" dirty="0" smtClean="0"/>
          </a:p>
        </p:txBody>
      </p:sp>
      <p:sp>
        <p:nvSpPr>
          <p:cNvPr id="3" name="Slide Number Placeholder 2"/>
          <p:cNvSpPr>
            <a:spLocks noGrp="1"/>
          </p:cNvSpPr>
          <p:nvPr>
            <p:ph type="sldNum" sz="quarter" idx="4294967295"/>
          </p:nvPr>
        </p:nvSpPr>
        <p:spPr>
          <a:xfrm>
            <a:off x="0" y="6356350"/>
            <a:ext cx="1981200" cy="365125"/>
          </a:xfrm>
          <a:prstGeom prst="rect">
            <a:avLst/>
          </a:prstGeom>
        </p:spPr>
        <p:txBody>
          <a:bodyPr/>
          <a:lstStyle/>
          <a:p>
            <a:pPr>
              <a:defRPr/>
            </a:pPr>
            <a:fld id="{30FA1E3E-DACB-463C-99C4-7CA6B02FBBB0}" type="slidenum">
              <a:rPr lang="en-US" smtClean="0"/>
              <a:pPr>
                <a:defRPr/>
              </a:pPr>
              <a:t>24</a:t>
            </a:fld>
            <a:endParaRPr lang="th-TH"/>
          </a:p>
        </p:txBody>
      </p:sp>
      <p:pic>
        <p:nvPicPr>
          <p:cNvPr id="3074" name="Picture 2"/>
          <p:cNvPicPr>
            <a:picLocks noChangeAspect="1" noChangeArrowheads="1"/>
          </p:cNvPicPr>
          <p:nvPr/>
        </p:nvPicPr>
        <p:blipFill>
          <a:blip r:embed="rId2" cstate="print"/>
          <a:srcRect/>
          <a:stretch>
            <a:fillRect/>
          </a:stretch>
        </p:blipFill>
        <p:spPr bwMode="auto">
          <a:xfrm>
            <a:off x="7010400" y="228600"/>
            <a:ext cx="1990725" cy="2295525"/>
          </a:xfrm>
          <a:prstGeom prst="rect">
            <a:avLst/>
          </a:prstGeom>
          <a:ln>
            <a:noFill/>
          </a:ln>
          <a:effectLst>
            <a:softEdge rad="112500"/>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81000"/>
            <a:ext cx="8229600" cy="4525963"/>
          </a:xfrm>
        </p:spPr>
        <p:txBody>
          <a:bodyPr/>
          <a:lstStyle/>
          <a:p>
            <a:pPr>
              <a:buNone/>
            </a:pPr>
            <a:r>
              <a:rPr lang="en-US" sz="2400" b="1" dirty="0" smtClean="0"/>
              <a:t>No. 4</a:t>
            </a:r>
            <a:r>
              <a:rPr lang="en-US" sz="2400" dirty="0" smtClean="0"/>
              <a:t/>
            </a:r>
            <a:br>
              <a:rPr lang="en-US" sz="2400" dirty="0" smtClean="0"/>
            </a:br>
            <a:r>
              <a:rPr lang="en-US" sz="2400" b="1" dirty="0" smtClean="0"/>
              <a:t>Know your enemy — and learn about his favorite sport</a:t>
            </a:r>
            <a:endParaRPr lang="en-US" sz="2400" dirty="0" smtClean="0"/>
          </a:p>
          <a:p>
            <a:pPr>
              <a:buNone/>
            </a:pPr>
            <a:r>
              <a:rPr lang="en-US" sz="2400" b="1" dirty="0" smtClean="0"/>
              <a:t>No. 5</a:t>
            </a:r>
            <a:r>
              <a:rPr lang="en-US" sz="2400" dirty="0" smtClean="0"/>
              <a:t/>
            </a:r>
            <a:br>
              <a:rPr lang="en-US" sz="2400" dirty="0" smtClean="0"/>
            </a:br>
            <a:r>
              <a:rPr lang="en-US" sz="2400" b="1" dirty="0" smtClean="0"/>
              <a:t>Keep your friends close — and your rivals even closer</a:t>
            </a:r>
            <a:endParaRPr lang="en-US" sz="2400" dirty="0" smtClean="0"/>
          </a:p>
          <a:p>
            <a:pPr>
              <a:buNone/>
            </a:pPr>
            <a:r>
              <a:rPr lang="en-US" sz="2400" b="1" dirty="0" smtClean="0"/>
              <a:t>No. 6</a:t>
            </a:r>
            <a:r>
              <a:rPr lang="en-US" sz="2400" dirty="0" smtClean="0"/>
              <a:t/>
            </a:r>
            <a:br>
              <a:rPr lang="en-US" sz="2400" dirty="0" smtClean="0"/>
            </a:br>
            <a:r>
              <a:rPr lang="en-US" sz="2400" b="1" dirty="0" smtClean="0"/>
              <a:t>Appearances matter — and remember to smile</a:t>
            </a:r>
            <a:endParaRPr lang="en-US" sz="2400" dirty="0" smtClean="0"/>
          </a:p>
          <a:p>
            <a:pPr>
              <a:buNone/>
            </a:pPr>
            <a:r>
              <a:rPr lang="en-US" sz="2400" b="1" dirty="0" smtClean="0"/>
              <a:t>No. 7</a:t>
            </a:r>
            <a:r>
              <a:rPr lang="en-US" sz="2400" dirty="0" smtClean="0"/>
              <a:t/>
            </a:r>
            <a:br>
              <a:rPr lang="en-US" sz="2400" dirty="0" smtClean="0"/>
            </a:br>
            <a:r>
              <a:rPr lang="en-US" sz="2400" b="1" dirty="0" smtClean="0"/>
              <a:t>Nothing is black or white</a:t>
            </a:r>
          </a:p>
          <a:p>
            <a:pPr>
              <a:buNone/>
            </a:pPr>
            <a:r>
              <a:rPr lang="en-US" sz="2400" b="1" dirty="0" smtClean="0"/>
              <a:t>No. 8</a:t>
            </a:r>
            <a:r>
              <a:rPr lang="en-US" sz="2400" dirty="0" smtClean="0"/>
              <a:t/>
            </a:r>
            <a:br>
              <a:rPr lang="en-US" sz="2400" dirty="0" smtClean="0"/>
            </a:br>
            <a:r>
              <a:rPr lang="en-US" sz="2400" b="1" dirty="0" smtClean="0"/>
              <a:t>Quitting is leading too</a:t>
            </a:r>
            <a:endParaRPr lang="en-US" sz="2400" dirty="0"/>
          </a:p>
        </p:txBody>
      </p:sp>
      <p:sp>
        <p:nvSpPr>
          <p:cNvPr id="3" name="Slide Number Placeholder 2"/>
          <p:cNvSpPr>
            <a:spLocks noGrp="1"/>
          </p:cNvSpPr>
          <p:nvPr>
            <p:ph type="sldNum" sz="quarter" idx="4294967295"/>
          </p:nvPr>
        </p:nvSpPr>
        <p:spPr>
          <a:xfrm>
            <a:off x="0" y="6356350"/>
            <a:ext cx="1981200" cy="365125"/>
          </a:xfrm>
          <a:prstGeom prst="rect">
            <a:avLst/>
          </a:prstGeom>
        </p:spPr>
        <p:txBody>
          <a:bodyPr/>
          <a:lstStyle/>
          <a:p>
            <a:pPr>
              <a:defRPr/>
            </a:pPr>
            <a:fld id="{30FA1E3E-DACB-463C-99C4-7CA6B02FBBB0}" type="slidenum">
              <a:rPr lang="en-US" smtClean="0"/>
              <a:pPr>
                <a:defRPr/>
              </a:pPr>
              <a:t>25</a:t>
            </a:fld>
            <a:endParaRPr lang="th-TH"/>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FF"/>
                </a:solidFill>
              </a:rPr>
              <a:t>John Furlong</a:t>
            </a:r>
            <a:endParaRPr lang="en-US" sz="3600" b="1" dirty="0">
              <a:solidFill>
                <a:srgbClr val="0000FF"/>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1066800"/>
            <a:ext cx="4800600" cy="3097161"/>
          </a:xfrm>
          <a:prstGeom prst="rect">
            <a:avLst/>
          </a:prstGeom>
          <a:ln>
            <a:noFill/>
          </a:ln>
          <a:effectLst>
            <a:softEdge rad="112500"/>
          </a:effectLst>
        </p:spPr>
      </p:pic>
      <p:sp>
        <p:nvSpPr>
          <p:cNvPr id="5" name="Rectangle 4"/>
          <p:cNvSpPr/>
          <p:nvPr/>
        </p:nvSpPr>
        <p:spPr>
          <a:xfrm>
            <a:off x="1143000" y="4267200"/>
            <a:ext cx="7315200" cy="1477328"/>
          </a:xfrm>
          <a:prstGeom prst="rect">
            <a:avLst/>
          </a:prstGeom>
        </p:spPr>
        <p:txBody>
          <a:bodyPr wrap="square">
            <a:spAutoFit/>
          </a:bodyPr>
          <a:lstStyle/>
          <a:p>
            <a:r>
              <a:rPr lang="en-US" b="1" dirty="0" smtClean="0"/>
              <a:t>John Furlong created the vision and led the team that bid for, organized and staged the highly successful Vancouver 2010 Olympic and </a:t>
            </a:r>
            <a:r>
              <a:rPr lang="en-US" b="1" dirty="0" err="1" smtClean="0"/>
              <a:t>Paralympic</a:t>
            </a:r>
            <a:r>
              <a:rPr lang="en-US" b="1" dirty="0" smtClean="0"/>
              <a:t> Winter Games. He is one of the longest serving leaders in Olympic history. </a:t>
            </a:r>
            <a:endParaRPr lang="en-US" b="1" dirty="0"/>
          </a:p>
        </p:txBody>
      </p:sp>
      <p:sp>
        <p:nvSpPr>
          <p:cNvPr id="7" name="Rectangle 6"/>
          <p:cNvSpPr/>
          <p:nvPr/>
        </p:nvSpPr>
        <p:spPr>
          <a:xfrm>
            <a:off x="5562600" y="1066800"/>
            <a:ext cx="3124200" cy="2308324"/>
          </a:xfrm>
          <a:prstGeom prst="rect">
            <a:avLst/>
          </a:prstGeom>
        </p:spPr>
        <p:txBody>
          <a:bodyPr wrap="square">
            <a:spAutoFit/>
          </a:bodyPr>
          <a:lstStyle/>
          <a:p>
            <a:r>
              <a:rPr lang="en-US" b="1" dirty="0" smtClean="0"/>
              <a:t>He was the President and CEO VANOC which oversaw the preparation and execution of the 2010 Winter Olympics and 2010 Paralympics Games. </a:t>
            </a: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3237"/>
            <a:ext cx="8229600" cy="4525963"/>
          </a:xfrm>
        </p:spPr>
        <p:txBody>
          <a:bodyPr/>
          <a:lstStyle/>
          <a:p>
            <a:r>
              <a:rPr lang="en-US" sz="2400" dirty="0" smtClean="0"/>
              <a:t>John’s speech truly touched our group. His words were both moving and motivational. I believe history will show John to be one of our most inspirational leaders and the most passionate Canadians of our time. </a:t>
            </a:r>
          </a:p>
          <a:p>
            <a:pPr>
              <a:buNone/>
            </a:pPr>
            <a:r>
              <a:rPr lang="en-US" sz="2400" i="1" dirty="0" smtClean="0"/>
              <a:t>	David </a:t>
            </a:r>
            <a:r>
              <a:rPr lang="en-US" sz="2400" i="1" dirty="0" err="1" smtClean="0"/>
              <a:t>Bodnar</a:t>
            </a:r>
            <a:r>
              <a:rPr lang="en-US" sz="2400" i="1" dirty="0" smtClean="0"/>
              <a:t>, </a:t>
            </a:r>
            <a:r>
              <a:rPr lang="en-US" sz="2400" i="1" dirty="0" err="1" smtClean="0"/>
              <a:t>Terasen</a:t>
            </a:r>
            <a:r>
              <a:rPr lang="en-US" sz="2400" i="1" dirty="0" smtClean="0"/>
              <a:t> Gas, Director, Community, Aboriginal &amp; Government Relations</a:t>
            </a:r>
          </a:p>
          <a:p>
            <a:pPr>
              <a:buNone/>
            </a:pPr>
            <a:endParaRPr lang="en-US" sz="2400" i="1" dirty="0" smtClean="0"/>
          </a:p>
          <a:p>
            <a:r>
              <a:rPr lang="en-US" sz="2400" dirty="0" smtClean="0"/>
              <a:t>Expectations were high, but John hit this way beyond expectations. This is not a group of people who get often to their feet...and many were in tears. It was perfect!</a:t>
            </a:r>
          </a:p>
          <a:p>
            <a:pPr>
              <a:buNone/>
            </a:pPr>
            <a:r>
              <a:rPr lang="en-US" sz="2400" i="1" dirty="0" smtClean="0"/>
              <a:t>	Lisa Vogt, McCarthy </a:t>
            </a:r>
            <a:r>
              <a:rPr lang="en-US" sz="2400" i="1" dirty="0" err="1" smtClean="0"/>
              <a:t>Tetrault</a:t>
            </a:r>
            <a:endParaRPr lang="en-US" sz="2400" i="1"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th-TH" sz="3200" b="1" dirty="0" smtClean="0">
                <a:solidFill>
                  <a:srgbClr val="0000FF"/>
                </a:solidFill>
              </a:rPr>
              <a:t>ดร.</a:t>
            </a:r>
            <a:r>
              <a:rPr lang="th-TH" sz="3200" b="1" dirty="0" err="1" smtClean="0">
                <a:solidFill>
                  <a:srgbClr val="0000FF"/>
                </a:solidFill>
              </a:rPr>
              <a:t>วรภัทร์</a:t>
            </a:r>
            <a:r>
              <a:rPr lang="th-TH" sz="3200" b="1" dirty="0" smtClean="0">
                <a:solidFill>
                  <a:srgbClr val="0000FF"/>
                </a:solidFill>
              </a:rPr>
              <a:t> ภู่เจริญ</a:t>
            </a:r>
            <a:endParaRPr lang="en-US" sz="3200" b="1" dirty="0">
              <a:solidFill>
                <a:srgbClr val="0000FF"/>
              </a:solidFill>
            </a:endParaRPr>
          </a:p>
        </p:txBody>
      </p:sp>
      <p:sp>
        <p:nvSpPr>
          <p:cNvPr id="3" name="Content Placeholder 2"/>
          <p:cNvSpPr>
            <a:spLocks noGrp="1"/>
          </p:cNvSpPr>
          <p:nvPr>
            <p:ph idx="1"/>
          </p:nvPr>
        </p:nvSpPr>
        <p:spPr>
          <a:xfrm>
            <a:off x="457200" y="914400"/>
            <a:ext cx="8229600" cy="5715000"/>
          </a:xfrm>
        </p:spPr>
        <p:txBody>
          <a:bodyPr/>
          <a:lstStyle/>
          <a:p>
            <a:pPr>
              <a:buNone/>
            </a:pPr>
            <a:r>
              <a:rPr lang="th-TH" sz="2000" b="1" dirty="0" smtClean="0"/>
              <a:t>ดร. </a:t>
            </a:r>
            <a:r>
              <a:rPr lang="th-TH" sz="2000" b="1" dirty="0" err="1" smtClean="0"/>
              <a:t>วรภัทร์</a:t>
            </a:r>
            <a:r>
              <a:rPr lang="th-TH" sz="2000" b="1" dirty="0" smtClean="0"/>
              <a:t> ภู่เจริญ คนไทยที่มีคุณสมบัติอย่างที่องค์การนาซ่าต้องตามหาอยู่ถึง 3 ปีจึงจะพบและมอบทุนให้เขาเรียนจน</a:t>
            </a:r>
            <a:r>
              <a:rPr lang="th-TH" sz="2000" b="1" dirty="0" err="1" smtClean="0"/>
              <a:t>จบด็</a:t>
            </a:r>
            <a:r>
              <a:rPr lang="th-TH" sz="2000" b="1" dirty="0" smtClean="0"/>
              <a:t>อก</a:t>
            </a:r>
            <a:r>
              <a:rPr lang="th-TH" sz="2000" b="1" dirty="0" err="1" smtClean="0"/>
              <a:t>เตอร์</a:t>
            </a:r>
            <a:r>
              <a:rPr lang="th-TH" sz="2000" b="1" dirty="0" smtClean="0"/>
              <a:t> ตลอด 7 ปีที่ทำงานอยู่กับนาซ่า หรือรวมแล้ว 10 ปีที่อยู่อเมริกาทำให้เขาได้สั่งสมประสบการณ์มากมาย จนถึงวันหนึ่งเขาก็หิ้วกระเป๋ากลับมาเมืองไทย เพื่อเริ่มต้นชีวิตใหม่</a:t>
            </a:r>
          </a:p>
          <a:p>
            <a:pPr>
              <a:buNone/>
            </a:pPr>
            <a:endParaRPr lang="th-TH" sz="2000" b="1" dirty="0" smtClean="0"/>
          </a:p>
          <a:p>
            <a:pPr>
              <a:buNone/>
            </a:pPr>
            <a:r>
              <a:rPr lang="th-TH" sz="2000" b="1" dirty="0" smtClean="0"/>
              <a:t>การตกผลึกความรู้ที่ร่ำเรียนมาตลอดชีวิตของ ดร. </a:t>
            </a:r>
            <a:r>
              <a:rPr lang="th-TH" sz="2000" b="1" dirty="0" err="1" smtClean="0"/>
              <a:t>วรภัทร์</a:t>
            </a:r>
            <a:r>
              <a:rPr lang="th-TH" sz="2000" b="1" dirty="0" smtClean="0"/>
              <a:t> ภู่เจริญ อดีตวิ</a:t>
            </a:r>
            <a:r>
              <a:rPr lang="th-TH" sz="2000" b="1" dirty="0" err="1" smtClean="0"/>
              <a:t>ศกร</a:t>
            </a:r>
            <a:r>
              <a:rPr lang="th-TH" sz="2000" b="1" dirty="0" smtClean="0"/>
              <a:t>นาซ่า ที่หันหน้ากลับสู่เมืองไทยและได้รู้ จักพระพุทธศาสนา จนค้นพบความรู้ใหม่ที่เรียกว่า ความรู้ทางธรรม ซึ่งเป็นความรู้ที่ยิ่งใหญ่ ทำให้ ดร. </a:t>
            </a:r>
            <a:r>
              <a:rPr lang="th-TH" sz="2000" b="1" dirty="0" err="1" smtClean="0"/>
              <a:t>วรภัทร์</a:t>
            </a:r>
            <a:r>
              <a:rPr lang="th-TH" sz="2000" b="1" dirty="0" smtClean="0"/>
              <a:t> ตัดสินใจนับถือศาสนาพุทธควบคู่กับศาสนาคริสต์ที่นับถืออยู่ก่อน แนวคิดที่ไม่ธรรมดาของ ดร. </a:t>
            </a:r>
            <a:r>
              <a:rPr lang="th-TH" sz="2000" b="1" dirty="0" err="1" smtClean="0"/>
              <a:t>วร</a:t>
            </a:r>
            <a:r>
              <a:rPr lang="th-TH" sz="2000" b="1" dirty="0" smtClean="0"/>
              <a:t>ภัทร จะสร้างภูมิปัญญาใหม่ ทำให้ผู้อ่านมองโลกครบทุกด้าน ใช้เป็นหลักในการดำเนินชีวิตอย่างชาญฉลาดไม่ตกเป็นทาสของความ ‘ไม่รู้’ อย่างผู้ยิ่งใหญ่ทั้งหลายได้เคยใช้มาแล้ว</a:t>
            </a:r>
            <a:endParaRPr lang="en-US" sz="2000" b="1" dirty="0" smtClean="0"/>
          </a:p>
          <a:p>
            <a:pPr>
              <a:buNone/>
            </a:pPr>
            <a:endParaRPr lang="en-US" sz="20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91600" cy="4525963"/>
          </a:xfrm>
        </p:spPr>
        <p:txBody>
          <a:bodyPr/>
          <a:lstStyle/>
          <a:p>
            <a:pPr>
              <a:buNone/>
            </a:pPr>
            <a:r>
              <a:rPr lang="th-TH" sz="1200" dirty="0" smtClean="0"/>
              <a:t>หลังจากจบปริญญาตรีทางด้านเคมีเทคนิคจากคณะวิทยาศาสตร์ จุฬาลงกรณ์มหาวิทยาลัย ดร.</a:t>
            </a:r>
            <a:r>
              <a:rPr lang="th-TH" sz="1200" dirty="0" err="1" smtClean="0"/>
              <a:t>วรภัทร์</a:t>
            </a:r>
            <a:r>
              <a:rPr lang="th-TH" sz="1200" dirty="0" smtClean="0"/>
              <a:t>ตัดสินใจไปเรียนต่อที่สหรัฐอเมริกา โดยขอทางบ้านเฉพาะเงินค่าตั๋วเครื่องบินก่อนจะไปตายเอาดาบหน้าด้วยการหางาน ประเภทล้างจานหรือแม้กระทั่งเป็นโชเฟอร์ขับรถแท็กซี่ในนิวยอร์กหาเงินส่งตัว เองเรียน โดยมีคุณปู่เป็นแรงบันดาลใจอย่างที่เขาพร่ำบอก กับตัวเองในยามลำบากว่าขนาดปู่หอบเสื่อผืนหมอนใบมาจากไหหลำยังสามารถเติบโต ร่ำรวยขึ้นมาได้เลย เพราะฉะนั้นเขาก็ต้องทำได้</a:t>
            </a:r>
            <a:br>
              <a:rPr lang="th-TH" sz="1200" dirty="0" smtClean="0"/>
            </a:br>
            <a:r>
              <a:rPr lang="th-TH" sz="1200" dirty="0" smtClean="0"/>
              <a:t/>
            </a:r>
            <a:br>
              <a:rPr lang="th-TH" sz="1200" dirty="0" smtClean="0"/>
            </a:br>
            <a:r>
              <a:rPr lang="th-TH" sz="1200" dirty="0" smtClean="0"/>
              <a:t>ซึ่งแม้จะออกตัวว่าไม่ใช่คนเรียนเก่ง แต่ไม่นานเขาก็หาทุนเรียนได้จนจบปริญญาโททางด้านวิศวกรรมวัสดุศาสตร์</a:t>
            </a:r>
            <a:br>
              <a:rPr lang="th-TH" sz="1200" dirty="0" smtClean="0"/>
            </a:br>
            <a:r>
              <a:rPr lang="th-TH" sz="1200" dirty="0" smtClean="0"/>
              <a:t/>
            </a:r>
            <a:br>
              <a:rPr lang="th-TH" sz="1200" dirty="0" smtClean="0"/>
            </a:br>
            <a:r>
              <a:rPr lang="th-TH" sz="1200" dirty="0" smtClean="0"/>
              <a:t>"ผมโง่มาตั้งนานตอนอยู่จุฬาฯ ผมได้ 2.6 เอง แต่พอไปอเมริกาแล้วผมไปจับหลัก </a:t>
            </a:r>
            <a:r>
              <a:rPr lang="en-US" sz="1200" dirty="0" smtClean="0"/>
              <a:t>how to learn </a:t>
            </a:r>
            <a:r>
              <a:rPr lang="th-TH" sz="1200" dirty="0" smtClean="0"/>
              <a:t>หรือ วิธีเรียนรู้ ไปเจออาจารย์พูดไม่เก่ง สุดยอดพูดคือไม่ต้องพูด ในเมื่อเขาพูดไม่เก่งเราก็ต้องตั้งคำถามเก่ง คือผมไปแหย่แกถามแกว่าอันนี้อะไร ๆ มันอยู่ที่การตั้งคำถามของเราต่างหาก"</a:t>
            </a:r>
            <a:br>
              <a:rPr lang="th-TH" sz="1200" dirty="0" smtClean="0"/>
            </a:br>
            <a:r>
              <a:rPr lang="th-TH" sz="1200" dirty="0" smtClean="0"/>
              <a:t/>
            </a:r>
            <a:br>
              <a:rPr lang="th-TH" sz="1200" dirty="0" smtClean="0"/>
            </a:br>
            <a:r>
              <a:rPr lang="th-TH" sz="1200" dirty="0" smtClean="0"/>
              <a:t>เรียนปริญญาโทอยู่ 2 ปี พอจบก็เกือบที่จะต้องเก็บกระเป๋ากลับเมืองไทยอยู่แล้วหากไม่ได้อาจารย์ที่ ปรึกษาชาวอินเดียที่ดร.</a:t>
            </a:r>
            <a:r>
              <a:rPr lang="th-TH" sz="1200" dirty="0" err="1" smtClean="0"/>
              <a:t>วรภัทร์</a:t>
            </a:r>
            <a:r>
              <a:rPr lang="th-TH" sz="1200" dirty="0" smtClean="0"/>
              <a:t>ฝากตัวใกล้ชิดพาไปรู้จักกับองค์การด้านอวกาศ ที่ชื่อว่านาซ่า </a:t>
            </a:r>
            <a:br>
              <a:rPr lang="th-TH" sz="1200" dirty="0" smtClean="0"/>
            </a:br>
            <a:r>
              <a:rPr lang="th-TH" sz="1200" dirty="0" smtClean="0"/>
              <a:t/>
            </a:r>
            <a:br>
              <a:rPr lang="th-TH" sz="1200" dirty="0" smtClean="0"/>
            </a:br>
            <a:r>
              <a:rPr lang="th-TH" sz="1200" dirty="0" smtClean="0"/>
              <a:t/>
            </a:r>
            <a:br>
              <a:rPr lang="th-TH" sz="1200" dirty="0" smtClean="0"/>
            </a:br>
            <a:r>
              <a:rPr lang="th-TH" sz="1200" dirty="0" smtClean="0"/>
              <a:t>"จบโททำงานที่นาซ่า เผอิญเขาต้องการคนอย่างผมอยู่พอดี คือหนึ่ง จบตรี</a:t>
            </a:r>
            <a:r>
              <a:rPr lang="th-TH" sz="1200" dirty="0" err="1" smtClean="0"/>
              <a:t>วิศ</a:t>
            </a:r>
            <a:r>
              <a:rPr lang="th-TH" sz="1200" dirty="0" smtClean="0"/>
              <a:t>วะเคมี สอง ปริญญาโทด้านโลหะ สาม มีความรู้ด้านชีววิทยา ซึ่งตอนเรียนปริญญาโทผมศึกษาเรื่องเหล็กดามในกระดูกคน แล้วตอน </a:t>
            </a:r>
            <a:r>
              <a:rPr lang="th-TH" sz="1200" dirty="0" err="1" smtClean="0"/>
              <a:t>มศ.</a:t>
            </a:r>
            <a:r>
              <a:rPr lang="th-TH" sz="1200" dirty="0" smtClean="0"/>
              <a:t> 5 ผมก็เป็นประธานชมรมชีวะของ</a:t>
            </a:r>
            <a:r>
              <a:rPr lang="th-TH" sz="1200" dirty="0" err="1" smtClean="0"/>
              <a:t>เซนต์คาเบ</a:t>
            </a:r>
            <a:r>
              <a:rPr lang="th-TH" sz="1200" dirty="0" smtClean="0"/>
              <a:t>รียล ได้ชีวะ </a:t>
            </a:r>
            <a:r>
              <a:rPr lang="en-US" sz="1200" dirty="0" smtClean="0"/>
              <a:t>A </a:t>
            </a:r>
            <a:r>
              <a:rPr lang="th-TH" sz="1200" dirty="0" smtClean="0"/>
              <a:t>หมดเลย อีกข้ออย่างคือต้องพร้อมที่จะเปลี่ยนสาขามาเป็นวิศวกรเครื่องกล เขาจะให้เรียนต่อเอกทางนี้"</a:t>
            </a:r>
            <a:br>
              <a:rPr lang="th-TH" sz="1200" dirty="0" smtClean="0"/>
            </a:br>
            <a:r>
              <a:rPr lang="th-TH" sz="1200" dirty="0" smtClean="0"/>
              <a:t/>
            </a:r>
            <a:br>
              <a:rPr lang="th-TH" sz="1200" dirty="0" smtClean="0"/>
            </a:br>
            <a:r>
              <a:rPr lang="th-TH" sz="1200" dirty="0" smtClean="0"/>
              <a:t>"กลางวันทำงาน ตอนเย็นก็ไปเรียน </a:t>
            </a:r>
            <a:r>
              <a:rPr lang="th-TH" sz="1200" dirty="0" err="1" smtClean="0"/>
              <a:t>เรียนด็</a:t>
            </a:r>
            <a:r>
              <a:rPr lang="th-TH" sz="1200" dirty="0" smtClean="0"/>
              <a:t>อก</a:t>
            </a:r>
            <a:r>
              <a:rPr lang="th-TH" sz="1200" dirty="0" err="1" smtClean="0"/>
              <a:t>เตอร์</a:t>
            </a:r>
            <a:r>
              <a:rPr lang="th-TH" sz="1200" dirty="0" smtClean="0"/>
              <a:t>อยู่ 7 ปี ที่นานเพราะเปลี่ยนสาขาเลยต้องปรับพื้นฐานเยอะ ต้องเรียนเซรามิ</a:t>
            </a:r>
            <a:r>
              <a:rPr lang="th-TH" sz="1200" dirty="0" err="1" smtClean="0"/>
              <a:t>กด้วย</a:t>
            </a:r>
            <a:r>
              <a:rPr lang="th-TH" sz="1200" dirty="0" smtClean="0"/>
              <a:t> เขาเรียกผมจับฉ่ายวิศวกร เพราะคนที่จะเป็นดีไซ</a:t>
            </a:r>
            <a:r>
              <a:rPr lang="th-TH" sz="1200" dirty="0" err="1" smtClean="0"/>
              <a:t>เนอร์</a:t>
            </a:r>
            <a:r>
              <a:rPr lang="th-TH" sz="1200" dirty="0" smtClean="0"/>
              <a:t>ออกแบบอะไรใหม่ ๆ ได้มันต้องรู้วิศวกรครบทุกสาขา เขาต้องการคนที่รู้รอบพุง อย่างผมนี่เขาหามา 3 ปี"</a:t>
            </a:r>
            <a:br>
              <a:rPr lang="th-TH" sz="1200" dirty="0" smtClean="0"/>
            </a:br>
            <a:r>
              <a:rPr lang="th-TH" sz="1200" dirty="0" smtClean="0"/>
              <a:t/>
            </a:r>
            <a:br>
              <a:rPr lang="th-TH" sz="1200" dirty="0" smtClean="0"/>
            </a:br>
            <a:r>
              <a:rPr lang="th-TH" sz="1200" dirty="0" smtClean="0"/>
              <a:t>การเป็นแค่นักศึกษาปริญญาโทที่ทำงานท่ามกลางคน</a:t>
            </a:r>
            <a:r>
              <a:rPr lang="th-TH" sz="1200" dirty="0" err="1" smtClean="0"/>
              <a:t>ระดับด็</a:t>
            </a:r>
            <a:r>
              <a:rPr lang="th-TH" sz="1200" dirty="0" smtClean="0"/>
              <a:t>อก</a:t>
            </a:r>
            <a:r>
              <a:rPr lang="th-TH" sz="1200" dirty="0" err="1" smtClean="0"/>
              <a:t>เตอร์</a:t>
            </a:r>
            <a:r>
              <a:rPr lang="th-TH" sz="1200" dirty="0" smtClean="0"/>
              <a:t>ใน องค์การนาซ่าเป็นเรื่องกดดันสำหรับเขา แต่เขาก็ฟันฝ่ามาจนได้ ยิ่งไปกว่านั้นช่วงอยู่ที่นาซ่า 7 ปี เขาก็ยังไปคว้าได้รางวัลจากงานวิจัยเรื่องเครื่องยนต์ไอพ่น จึงทำให้เขากลายเป็นที่ยอมรับมากขึ้น</a:t>
            </a:r>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4525963"/>
          </a:xfrm>
        </p:spPr>
        <p:txBody>
          <a:bodyPr/>
          <a:lstStyle/>
          <a:p>
            <a:pPr>
              <a:buNone/>
            </a:pPr>
            <a:r>
              <a:rPr lang="en-US" sz="2400" dirty="0" smtClean="0"/>
              <a:t>For the effectiveness of project management, the project manager possess these characteristics:</a:t>
            </a:r>
          </a:p>
          <a:p>
            <a:pPr>
              <a:buNone/>
            </a:pPr>
            <a:endParaRPr lang="en-US" sz="2400" dirty="0" smtClean="0"/>
          </a:p>
          <a:p>
            <a:pPr>
              <a:buNone/>
            </a:pPr>
            <a:r>
              <a:rPr lang="en-US" sz="2400" b="1" dirty="0" smtClean="0">
                <a:solidFill>
                  <a:srgbClr val="0000FF"/>
                </a:solidFill>
              </a:rPr>
              <a:t>Knowledge</a:t>
            </a:r>
            <a:r>
              <a:rPr lang="en-US" sz="2400" dirty="0" smtClean="0"/>
              <a:t> – This refers to what the project manager knows about project management</a:t>
            </a:r>
          </a:p>
          <a:p>
            <a:pPr>
              <a:buNone/>
            </a:pPr>
            <a:r>
              <a:rPr lang="en-US" sz="2400" b="1" dirty="0" smtClean="0">
                <a:solidFill>
                  <a:srgbClr val="0000FF"/>
                </a:solidFill>
              </a:rPr>
              <a:t>Performance</a:t>
            </a:r>
            <a:r>
              <a:rPr lang="en-US" sz="2400" dirty="0" smtClean="0"/>
              <a:t> – This refers to what the project manager is able to do or accomplish while applying their project management knowledge</a:t>
            </a:r>
          </a:p>
          <a:p>
            <a:pPr>
              <a:buNone/>
            </a:pPr>
            <a:r>
              <a:rPr lang="en-US" sz="2400" b="1" dirty="0" smtClean="0">
                <a:solidFill>
                  <a:srgbClr val="0000FF"/>
                </a:solidFill>
              </a:rPr>
              <a:t>Personal </a:t>
            </a:r>
            <a:r>
              <a:rPr lang="en-US" sz="2400" dirty="0" smtClean="0"/>
              <a:t>– This refers to how the project manager behaves when performing the project or related activity. Personal effectiveness encompasses attitudes, core personality characteristics and leadership, the ability to guide the project team while achieving project objectives and balancing the project constraints.</a:t>
            </a:r>
          </a:p>
          <a:p>
            <a:pPr>
              <a:buNone/>
            </a:pPr>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98437"/>
            <a:ext cx="8229600" cy="5592763"/>
          </a:xfrm>
        </p:spPr>
        <p:txBody>
          <a:bodyPr/>
          <a:lstStyle/>
          <a:p>
            <a:pPr>
              <a:buNone/>
            </a:pPr>
            <a:r>
              <a:rPr lang="th-TH" sz="2000" b="1" u="sng" dirty="0" smtClean="0"/>
              <a:t>ลักษณะของเจ้านายที่ดี</a:t>
            </a:r>
            <a:r>
              <a:rPr lang="en-US" sz="2000" b="1" dirty="0" smtClean="0"/>
              <a:t>             “</a:t>
            </a:r>
            <a:r>
              <a:rPr lang="th-TH" sz="2000" b="1" dirty="0" err="1" smtClean="0">
                <a:solidFill>
                  <a:srgbClr val="0000FF"/>
                </a:solidFill>
              </a:rPr>
              <a:t>สังคห</a:t>
            </a:r>
            <a:r>
              <a:rPr lang="th-TH" sz="2000" b="1" dirty="0" smtClean="0">
                <a:solidFill>
                  <a:srgbClr val="0000FF"/>
                </a:solidFill>
              </a:rPr>
              <a:t>วัตถุ 4</a:t>
            </a:r>
            <a:r>
              <a:rPr lang="en-US" sz="2000" b="1" dirty="0" smtClean="0">
                <a:solidFill>
                  <a:srgbClr val="0000FF"/>
                </a:solidFill>
              </a:rPr>
              <a:t>”</a:t>
            </a:r>
          </a:p>
          <a:p>
            <a:pPr marL="457200" lvl="0" indent="-457200">
              <a:buFont typeface="+mj-lt"/>
              <a:buAutoNum type="arabicPeriod"/>
            </a:pPr>
            <a:r>
              <a:rPr lang="th-TH" sz="2000" b="1" dirty="0" smtClean="0">
                <a:solidFill>
                  <a:srgbClr val="0000FF"/>
                </a:solidFill>
              </a:rPr>
              <a:t>ทาน</a:t>
            </a:r>
            <a:r>
              <a:rPr lang="th-TH" sz="2000" b="1" dirty="0" smtClean="0"/>
              <a:t> การให้ – เลือกทำทานให้เหมาะกับผู้ที่ควรให้ อย่าเป็นเจ้านายจอมงก และทานที่สูงมากคือ อภัยทาน การให้ไม่ได้หมายถึงเรื่องเงินทองอย่างเดียว แต่รวมถึงการให้โอกาสลูกน้องได้เติบโต ได้เรียนรู้ ได้ออกความคิดเห็น การให้ความรู้แก่ลูกน้อง ไม่เก็บไว้คนเดียว</a:t>
            </a:r>
            <a:endParaRPr lang="en-US" sz="2000" b="1" dirty="0" smtClean="0"/>
          </a:p>
          <a:p>
            <a:pPr marL="457200" lvl="0" indent="-457200">
              <a:buFont typeface="+mj-lt"/>
              <a:buAutoNum type="arabicPeriod"/>
            </a:pPr>
            <a:r>
              <a:rPr lang="th-TH" sz="2000" b="1" dirty="0" smtClean="0">
                <a:solidFill>
                  <a:srgbClr val="0000FF"/>
                </a:solidFill>
              </a:rPr>
              <a:t>ปิยวาจา </a:t>
            </a:r>
            <a:r>
              <a:rPr lang="th-TH" sz="2000" b="1" dirty="0" smtClean="0"/>
              <a:t>การพูดจาไพเราะอ่อนหวาน – พูดสุภาพ ไม่ด่าทอ พูดให้ร้าย พูดให้ดีต่อกัน ไม่นินทา ไม่พูดให้ใครเจ็บแค้น อาฆาต</a:t>
            </a:r>
            <a:endParaRPr lang="en-US" sz="2000" b="1" dirty="0" smtClean="0"/>
          </a:p>
          <a:p>
            <a:pPr marL="457200" lvl="0" indent="-457200">
              <a:buFont typeface="+mj-lt"/>
              <a:buAutoNum type="arabicPeriod"/>
            </a:pPr>
            <a:r>
              <a:rPr lang="th-TH" sz="2000" b="1" dirty="0" err="1" smtClean="0">
                <a:solidFill>
                  <a:srgbClr val="0000FF"/>
                </a:solidFill>
              </a:rPr>
              <a:t>อัตถ</a:t>
            </a:r>
            <a:r>
              <a:rPr lang="th-TH" sz="2000" b="1" dirty="0" smtClean="0">
                <a:solidFill>
                  <a:srgbClr val="0000FF"/>
                </a:solidFill>
              </a:rPr>
              <a:t>จริยา </a:t>
            </a:r>
            <a:r>
              <a:rPr lang="th-TH" sz="2000" b="1" dirty="0" smtClean="0"/>
              <a:t>การบำเพ็ญประโยชน์ต่อกัน – ไม่ถือตัว ไม่รังเกียจลูกน้อง ไม่เอาเปรียบกัน อาจใช้หลัก </a:t>
            </a:r>
            <a:r>
              <a:rPr lang="en-US" sz="2000" b="1" dirty="0" smtClean="0"/>
              <a:t>Profit Sharing</a:t>
            </a:r>
          </a:p>
          <a:p>
            <a:pPr marL="457200" lvl="0" indent="-457200">
              <a:buFont typeface="+mj-lt"/>
              <a:buAutoNum type="arabicPeriod"/>
            </a:pPr>
            <a:r>
              <a:rPr lang="th-TH" sz="2000" b="1" dirty="0" err="1" smtClean="0">
                <a:solidFill>
                  <a:srgbClr val="0000FF"/>
                </a:solidFill>
              </a:rPr>
              <a:t>สมานัตต</a:t>
            </a:r>
            <a:r>
              <a:rPr lang="th-TH" sz="2000" b="1" dirty="0" smtClean="0">
                <a:solidFill>
                  <a:srgbClr val="0000FF"/>
                </a:solidFill>
              </a:rPr>
              <a:t>ตา </a:t>
            </a:r>
            <a:r>
              <a:rPr lang="th-TH" sz="2000" b="1" dirty="0" smtClean="0"/>
              <a:t>ความเป็นผู้เสมอต้นเสมอปลาย – การทำดีต่อลูกน้องอย่างเสมอต้นเสมอปลาย ร่มทุกข์ร่วมสุขทุกกรณี</a:t>
            </a:r>
            <a:endParaRPr lang="en-US" sz="2000" b="1" dirty="0" smtClean="0"/>
          </a:p>
          <a:p>
            <a:pPr>
              <a:buNone/>
            </a:pPr>
            <a:endParaRPr lang="en-US" sz="2000" b="1" dirty="0"/>
          </a:p>
        </p:txBody>
      </p:sp>
      <p:sp>
        <p:nvSpPr>
          <p:cNvPr id="5" name="Rectangle 4"/>
          <p:cNvSpPr/>
          <p:nvPr/>
        </p:nvSpPr>
        <p:spPr>
          <a:xfrm>
            <a:off x="5867400" y="-228600"/>
            <a:ext cx="3276600" cy="954107"/>
          </a:xfrm>
          <a:prstGeom prst="rect">
            <a:avLst/>
          </a:prstGeom>
        </p:spPr>
        <p:txBody>
          <a:bodyPr wrap="square">
            <a:spAutoFit/>
          </a:bodyPr>
          <a:lstStyle/>
          <a:p>
            <a:pPr>
              <a:buNone/>
            </a:pPr>
            <a:endParaRPr lang="th-TH" sz="2800" b="1" dirty="0" smtClean="0">
              <a:solidFill>
                <a:srgbClr val="CC00CC"/>
              </a:solidFill>
            </a:endParaRPr>
          </a:p>
          <a:p>
            <a:pPr>
              <a:buNone/>
            </a:pPr>
            <a:r>
              <a:rPr lang="th-TH" sz="2800" b="1" dirty="0" smtClean="0">
                <a:solidFill>
                  <a:srgbClr val="CC00CC"/>
                </a:solidFill>
              </a:rPr>
              <a:t>หนังสือ “การบริหารวิถีพุทธ”</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1"/>
            <a:ext cx="4419600" cy="3733800"/>
          </a:xfrm>
        </p:spPr>
        <p:txBody>
          <a:bodyPr/>
          <a:lstStyle/>
          <a:p>
            <a:pPr>
              <a:buNone/>
            </a:pPr>
            <a:r>
              <a:rPr lang="en-US" sz="2000" b="1" u="sng" dirty="0" smtClean="0">
                <a:latin typeface="Arial" pitchFamily="34" charset="0"/>
                <a:cs typeface="Arial" pitchFamily="34" charset="0"/>
              </a:rPr>
              <a:t>CEO </a:t>
            </a:r>
            <a:r>
              <a:rPr lang="th-TH" sz="2000" b="1" u="sng" dirty="0" smtClean="0">
                <a:latin typeface="Arial" pitchFamily="34" charset="0"/>
              </a:rPr>
              <a:t>แนวพุทธ</a:t>
            </a:r>
            <a:r>
              <a:rPr lang="en-US" sz="2000" b="1" dirty="0" smtClean="0">
                <a:latin typeface="Arial" pitchFamily="34" charset="0"/>
                <a:cs typeface="Arial" pitchFamily="34" charset="0"/>
              </a:rPr>
              <a:t>      “</a:t>
            </a:r>
            <a:r>
              <a:rPr lang="th-TH" sz="2000" b="1" dirty="0" smtClean="0">
                <a:solidFill>
                  <a:srgbClr val="0000FF"/>
                </a:solidFill>
                <a:latin typeface="Arial" pitchFamily="34" charset="0"/>
              </a:rPr>
              <a:t>ทศพิธราชธรรม</a:t>
            </a:r>
            <a:r>
              <a:rPr lang="en-US" sz="2000" b="1" dirty="0" smtClean="0">
                <a:solidFill>
                  <a:srgbClr val="0000FF"/>
                </a:solidFill>
                <a:latin typeface="Arial" pitchFamily="34" charset="0"/>
                <a:cs typeface="Arial" pitchFamily="34" charset="0"/>
              </a:rPr>
              <a:t>”</a:t>
            </a:r>
          </a:p>
          <a:p>
            <a:pPr>
              <a:buNone/>
            </a:pPr>
            <a:r>
              <a:rPr lang="th-TH" sz="2000" b="1" dirty="0" smtClean="0">
                <a:latin typeface="Arial" pitchFamily="34" charset="0"/>
              </a:rPr>
              <a:t>1.ทาน</a:t>
            </a:r>
            <a:endParaRPr lang="en-US" sz="2000" b="1" dirty="0" smtClean="0">
              <a:latin typeface="Arial" pitchFamily="34" charset="0"/>
              <a:cs typeface="Arial" pitchFamily="34" charset="0"/>
            </a:endParaRPr>
          </a:p>
          <a:p>
            <a:pPr>
              <a:buNone/>
            </a:pPr>
            <a:r>
              <a:rPr lang="th-TH" sz="2000" b="1" dirty="0" smtClean="0">
                <a:latin typeface="Arial" pitchFamily="34" charset="0"/>
              </a:rPr>
              <a:t>2. ศีล</a:t>
            </a:r>
            <a:endParaRPr lang="en-US" sz="2000" b="1" dirty="0" smtClean="0">
              <a:latin typeface="Arial" pitchFamily="34" charset="0"/>
              <a:cs typeface="Arial" pitchFamily="34" charset="0"/>
            </a:endParaRPr>
          </a:p>
          <a:p>
            <a:pPr>
              <a:buNone/>
            </a:pPr>
            <a:r>
              <a:rPr lang="th-TH" sz="2000" b="1" dirty="0" smtClean="0">
                <a:latin typeface="Arial" pitchFamily="34" charset="0"/>
              </a:rPr>
              <a:t>3. บริจาค</a:t>
            </a:r>
            <a:endParaRPr lang="en-US" sz="2000" b="1" dirty="0" smtClean="0">
              <a:latin typeface="Arial" pitchFamily="34" charset="0"/>
              <a:cs typeface="Arial" pitchFamily="34" charset="0"/>
            </a:endParaRPr>
          </a:p>
          <a:p>
            <a:pPr>
              <a:buNone/>
            </a:pPr>
            <a:r>
              <a:rPr lang="th-TH" sz="2000" b="1" dirty="0" smtClean="0">
                <a:latin typeface="Arial" pitchFamily="34" charset="0"/>
              </a:rPr>
              <a:t>4. ความซื่อตรง</a:t>
            </a:r>
            <a:endParaRPr lang="en-US" sz="2000" b="1" dirty="0" smtClean="0">
              <a:latin typeface="Arial" pitchFamily="34" charset="0"/>
              <a:cs typeface="Arial" pitchFamily="34" charset="0"/>
            </a:endParaRPr>
          </a:p>
          <a:p>
            <a:pPr>
              <a:buNone/>
            </a:pPr>
            <a:r>
              <a:rPr lang="th-TH" sz="2000" b="1" dirty="0" smtClean="0">
                <a:latin typeface="Arial" pitchFamily="34" charset="0"/>
              </a:rPr>
              <a:t>5. ความอ่อนโยน</a:t>
            </a:r>
            <a:endParaRPr lang="en-US" sz="2000" b="1" dirty="0" smtClean="0">
              <a:latin typeface="Arial" pitchFamily="34" charset="0"/>
              <a:cs typeface="Arial" pitchFamily="34" charset="0"/>
            </a:endParaRPr>
          </a:p>
        </p:txBody>
      </p:sp>
      <p:sp>
        <p:nvSpPr>
          <p:cNvPr id="5" name="Content Placeholder 2"/>
          <p:cNvSpPr txBox="1">
            <a:spLocks/>
          </p:cNvSpPr>
          <p:nvPr/>
        </p:nvSpPr>
        <p:spPr>
          <a:xfrm>
            <a:off x="4419600" y="762000"/>
            <a:ext cx="4419600" cy="3733800"/>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Arial" pitchFamily="34" charset="0"/>
                <a:ea typeface="+mn-ea"/>
                <a:cs typeface="+mn-cs"/>
              </a:rPr>
              <a:t>6</a:t>
            </a:r>
            <a:r>
              <a:rPr kumimoji="0" lang="th-TH" sz="2000" b="1" i="0" u="none" strike="noStrike" kern="0" cap="none" spc="0" normalizeH="0" baseline="0" noProof="0" dirty="0" smtClean="0">
                <a:ln>
                  <a:noFill/>
                </a:ln>
                <a:solidFill>
                  <a:schemeClr val="tx1"/>
                </a:solidFill>
                <a:effectLst/>
                <a:uLnTx/>
                <a:uFillTx/>
                <a:latin typeface="Arial" pitchFamily="34" charset="0"/>
                <a:ea typeface="+mn-ea"/>
                <a:cs typeface="+mn-cs"/>
              </a:rPr>
              <a:t>.</a:t>
            </a:r>
            <a:r>
              <a:rPr kumimoji="0" lang="en-US" sz="2000" b="1" i="0" u="none" strike="noStrike" kern="0" cap="none" spc="0" normalizeH="0" baseline="0" noProof="0" dirty="0" smtClean="0">
                <a:ln>
                  <a:noFill/>
                </a:ln>
                <a:solidFill>
                  <a:schemeClr val="tx1"/>
                </a:solidFill>
                <a:effectLst/>
                <a:uLnTx/>
                <a:uFillTx/>
                <a:latin typeface="Arial" pitchFamily="34" charset="0"/>
                <a:ea typeface="+mn-ea"/>
                <a:cs typeface="+mn-cs"/>
              </a:rPr>
              <a:t> </a:t>
            </a:r>
            <a:r>
              <a:rPr kumimoji="0" lang="th-TH" sz="2000" b="1" i="0" u="none" strike="noStrike" kern="0" cap="none" spc="0" normalizeH="0" baseline="0" noProof="0" dirty="0" smtClean="0">
                <a:ln>
                  <a:noFill/>
                </a:ln>
                <a:solidFill>
                  <a:schemeClr val="tx1"/>
                </a:solidFill>
                <a:effectLst/>
                <a:uLnTx/>
                <a:uFillTx/>
                <a:latin typeface="Arial" pitchFamily="34" charset="0"/>
                <a:ea typeface="+mn-ea"/>
                <a:cs typeface="+mn-cs"/>
              </a:rPr>
              <a:t>ความเพียร</a:t>
            </a:r>
            <a:endParaRPr kumimoji="0" lang="en-US" sz="2000" b="1" i="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th-TH" sz="2000" b="1"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7. ความไม่โกรธ</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th-TH" sz="2000" b="1" kern="0" dirty="0" smtClean="0">
                <a:latin typeface="Arial" pitchFamily="34" charset="0"/>
                <a:cs typeface="Arial" pitchFamily="34" charset="0"/>
              </a:rPr>
              <a:t>8. ความไม่เบียดเบียน</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th-TH" sz="2000" b="1" kern="0" dirty="0" smtClean="0">
                <a:latin typeface="Arial" pitchFamily="34" charset="0"/>
                <a:cs typeface="Arial" pitchFamily="34" charset="0"/>
              </a:rPr>
              <a:t>9. ความอดทน</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th-TH" sz="2000" b="1"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10.</a:t>
            </a:r>
            <a:r>
              <a:rPr kumimoji="0" lang="th-TH" sz="2000" b="1" i="0" u="none" strike="noStrike" kern="0" cap="none" spc="0" normalizeH="0" noProof="0" dirty="0" smtClean="0">
                <a:ln>
                  <a:noFill/>
                </a:ln>
                <a:solidFill>
                  <a:schemeClr val="tx1"/>
                </a:solidFill>
                <a:effectLst/>
                <a:uLnTx/>
                <a:uFillTx/>
                <a:latin typeface="Arial" pitchFamily="34" charset="0"/>
                <a:ea typeface="+mn-ea"/>
                <a:cs typeface="Arial" pitchFamily="34" charset="0"/>
              </a:rPr>
              <a:t> ความไม่ประพฤติผิดในกฎเกณฑ์</a:t>
            </a:r>
            <a:endParaRPr kumimoji="0" lang="en-US" sz="2000" b="1" i="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FF"/>
                </a:solidFill>
              </a:rPr>
              <a:t>Communication</a:t>
            </a:r>
            <a:endParaRPr lang="en-US" sz="3600" b="1" dirty="0">
              <a:solidFill>
                <a:srgbClr val="0000FF"/>
              </a:solidFill>
            </a:endParaRPr>
          </a:p>
        </p:txBody>
      </p:sp>
      <p:sp>
        <p:nvSpPr>
          <p:cNvPr id="3" name="Content Placeholder 2"/>
          <p:cNvSpPr>
            <a:spLocks noGrp="1"/>
          </p:cNvSpPr>
          <p:nvPr>
            <p:ph idx="1"/>
          </p:nvPr>
        </p:nvSpPr>
        <p:spPr/>
        <p:txBody>
          <a:bodyPr/>
          <a:lstStyle/>
          <a:p>
            <a:r>
              <a:rPr lang="en-US" dirty="0" smtClean="0"/>
              <a:t>The interpersonal transfer of information and understanding from one person to another.</a:t>
            </a:r>
          </a:p>
          <a:p>
            <a:r>
              <a:rPr lang="en-US" dirty="0" smtClean="0"/>
              <a:t>A linked social process of sender, encoding, medium, decoding, receiver, and feedback</a:t>
            </a:r>
            <a:endParaRPr lang="en-US" dirty="0"/>
          </a:p>
        </p:txBody>
      </p:sp>
      <p:sp>
        <p:nvSpPr>
          <p:cNvPr id="4" name="Slide Number Placeholder 3"/>
          <p:cNvSpPr>
            <a:spLocks noGrp="1"/>
          </p:cNvSpPr>
          <p:nvPr>
            <p:ph type="sldNum" sz="quarter" idx="4294967295"/>
          </p:nvPr>
        </p:nvSpPr>
        <p:spPr>
          <a:xfrm>
            <a:off x="0" y="6356350"/>
            <a:ext cx="1981200" cy="365125"/>
          </a:xfrm>
          <a:prstGeom prst="rect">
            <a:avLst/>
          </a:prstGeom>
        </p:spPr>
        <p:txBody>
          <a:bodyPr>
            <a:normAutofit lnSpcReduction="10000"/>
          </a:bodyPr>
          <a:lstStyle/>
          <a:p>
            <a:pPr>
              <a:defRPr/>
            </a:pPr>
            <a:fld id="{30FA1E3E-DACB-463C-99C4-7CA6B02FBBB0}" type="slidenum">
              <a:rPr lang="en-US" smtClean="0"/>
              <a:pPr>
                <a:defRPr/>
              </a:pPr>
              <a:t>32</a:t>
            </a:fld>
            <a:endParaRPr lang="th-TH"/>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648" y="152400"/>
            <a:ext cx="8153400" cy="5029200"/>
          </a:xfrm>
        </p:spPr>
        <p:txBody>
          <a:bodyPr/>
          <a:lstStyle/>
          <a:p>
            <a:pPr>
              <a:buNone/>
            </a:pPr>
            <a:r>
              <a:rPr lang="en-US" b="1" dirty="0" smtClean="0"/>
              <a:t>Selecting a Medium:</a:t>
            </a:r>
          </a:p>
          <a:p>
            <a:r>
              <a:rPr lang="en-US" dirty="0" smtClean="0"/>
              <a:t>Face-to-face conversations</a:t>
            </a:r>
          </a:p>
          <a:p>
            <a:r>
              <a:rPr lang="en-US" dirty="0" smtClean="0"/>
              <a:t>Telephone calls</a:t>
            </a:r>
          </a:p>
          <a:p>
            <a:r>
              <a:rPr lang="en-US" dirty="0" smtClean="0"/>
              <a:t>E-mails</a:t>
            </a:r>
          </a:p>
          <a:p>
            <a:r>
              <a:rPr lang="en-US" dirty="0" smtClean="0"/>
              <a:t>Memorandums/ Letters</a:t>
            </a:r>
          </a:p>
          <a:p>
            <a:r>
              <a:rPr lang="en-US" dirty="0" smtClean="0"/>
              <a:t>Photographs</a:t>
            </a:r>
          </a:p>
          <a:p>
            <a:r>
              <a:rPr lang="en-US" dirty="0" smtClean="0"/>
              <a:t>Meetings</a:t>
            </a:r>
          </a:p>
          <a:p>
            <a:r>
              <a:rPr lang="en-US" dirty="0" smtClean="0"/>
              <a:t>Press conferences</a:t>
            </a:r>
          </a:p>
          <a:p>
            <a:r>
              <a:rPr lang="en-US" dirty="0" smtClean="0"/>
              <a:t>Advertising</a:t>
            </a:r>
          </a:p>
        </p:txBody>
      </p:sp>
      <p:sp>
        <p:nvSpPr>
          <p:cNvPr id="4" name="Slide Number Placeholder 3"/>
          <p:cNvSpPr>
            <a:spLocks noGrp="1"/>
          </p:cNvSpPr>
          <p:nvPr>
            <p:ph type="sldNum" sz="quarter" idx="4294967295"/>
          </p:nvPr>
        </p:nvSpPr>
        <p:spPr>
          <a:xfrm>
            <a:off x="0" y="4908550"/>
            <a:ext cx="1981200" cy="365125"/>
          </a:xfrm>
          <a:prstGeom prst="rect">
            <a:avLst/>
          </a:prstGeom>
        </p:spPr>
        <p:txBody>
          <a:bodyPr>
            <a:normAutofit lnSpcReduction="10000"/>
          </a:bodyPr>
          <a:lstStyle/>
          <a:p>
            <a:pPr>
              <a:defRPr/>
            </a:pPr>
            <a:fld id="{30FA1E3E-DACB-463C-99C4-7CA6B02FBBB0}" type="slidenum">
              <a:rPr lang="en-US" smtClean="0"/>
              <a:pPr>
                <a:defRPr/>
              </a:pPr>
              <a:t>33</a:t>
            </a:fld>
            <a:endParaRPr lang="th-TH"/>
          </a:p>
        </p:txBody>
      </p:sp>
      <p:sp>
        <p:nvSpPr>
          <p:cNvPr id="5" name="TextBox 4"/>
          <p:cNvSpPr txBox="1"/>
          <p:nvPr/>
        </p:nvSpPr>
        <p:spPr>
          <a:xfrm>
            <a:off x="5410200" y="4038600"/>
            <a:ext cx="3336170" cy="461665"/>
          </a:xfrm>
          <a:prstGeom prst="rect">
            <a:avLst/>
          </a:prstGeom>
          <a:noFill/>
          <a:ln>
            <a:solidFill>
              <a:srgbClr val="0000FF"/>
            </a:solidFill>
          </a:ln>
        </p:spPr>
        <p:txBody>
          <a:bodyPr wrap="none" rtlCol="0">
            <a:spAutoFit/>
          </a:bodyPr>
          <a:lstStyle/>
          <a:p>
            <a:r>
              <a:rPr lang="en-US" sz="2400" b="1" dirty="0" smtClean="0">
                <a:solidFill>
                  <a:srgbClr val="FF0000"/>
                </a:solidFill>
                <a:latin typeface="Trebuchet MS" pitchFamily="34" charset="0"/>
              </a:rPr>
              <a:t>Think outside the box</a:t>
            </a:r>
            <a:endParaRPr lang="en-US" sz="2400" b="1" dirty="0">
              <a:solidFill>
                <a:srgbClr val="FF0000"/>
              </a:solidFill>
              <a:latin typeface="Trebuchet MS"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648" y="304800"/>
            <a:ext cx="8153400" cy="4876800"/>
          </a:xfrm>
        </p:spPr>
        <p:txBody>
          <a:bodyPr>
            <a:normAutofit lnSpcReduction="10000"/>
          </a:bodyPr>
          <a:lstStyle/>
          <a:p>
            <a:pPr>
              <a:buNone/>
            </a:pPr>
            <a:r>
              <a:rPr lang="en-US" sz="2800" b="1" dirty="0" smtClean="0"/>
              <a:t>Communication Strategies:</a:t>
            </a:r>
          </a:p>
          <a:p>
            <a:r>
              <a:rPr lang="en-US" sz="2800" dirty="0" smtClean="0"/>
              <a:t>Spray &amp; Pray</a:t>
            </a:r>
          </a:p>
          <a:p>
            <a:pPr>
              <a:buNone/>
            </a:pPr>
            <a:r>
              <a:rPr lang="en-US" sz="2800" dirty="0" smtClean="0"/>
              <a:t>	</a:t>
            </a:r>
            <a:r>
              <a:rPr lang="en-US" sz="1800" dirty="0" smtClean="0"/>
              <a:t>	</a:t>
            </a:r>
            <a:r>
              <a:rPr lang="en-US" sz="2000" dirty="0" smtClean="0"/>
              <a:t>Impersonal and one-way communications</a:t>
            </a:r>
            <a:endParaRPr lang="en-US" sz="2800" dirty="0" smtClean="0"/>
          </a:p>
          <a:p>
            <a:r>
              <a:rPr lang="en-US" sz="2800" dirty="0" smtClean="0"/>
              <a:t>Tell &amp; Sell</a:t>
            </a:r>
          </a:p>
          <a:p>
            <a:pPr>
              <a:buNone/>
            </a:pPr>
            <a:r>
              <a:rPr lang="en-US" sz="2000" dirty="0" smtClean="0"/>
              <a:t>		A restricted set of messages with explanations for their importance and relevance</a:t>
            </a:r>
          </a:p>
          <a:p>
            <a:r>
              <a:rPr lang="en-US" sz="2800" dirty="0" smtClean="0"/>
              <a:t>Underscore &amp; Explore</a:t>
            </a:r>
          </a:p>
          <a:p>
            <a:pPr>
              <a:buNone/>
            </a:pPr>
            <a:r>
              <a:rPr lang="en-US" sz="2000" dirty="0" smtClean="0"/>
              <a:t>		Information and issues that are keys to organizational success are discussed and explained</a:t>
            </a:r>
          </a:p>
          <a:p>
            <a:r>
              <a:rPr lang="en-US" sz="2800" dirty="0" smtClean="0"/>
              <a:t>Withhold &amp; Uphold</a:t>
            </a:r>
          </a:p>
          <a:p>
            <a:pPr>
              <a:buNone/>
            </a:pPr>
            <a:r>
              <a:rPr lang="en-US" sz="2000" dirty="0" smtClean="0"/>
              <a:t>		Telling employees only what they need to know when you think they need to know it</a:t>
            </a:r>
            <a:endParaRPr lang="en-US" sz="2000" dirty="0"/>
          </a:p>
        </p:txBody>
      </p:sp>
      <p:sp>
        <p:nvSpPr>
          <p:cNvPr id="4" name="Slide Number Placeholder 3"/>
          <p:cNvSpPr>
            <a:spLocks noGrp="1"/>
          </p:cNvSpPr>
          <p:nvPr>
            <p:ph type="sldNum" sz="quarter" idx="4294967295"/>
          </p:nvPr>
        </p:nvSpPr>
        <p:spPr>
          <a:xfrm>
            <a:off x="0" y="6356350"/>
            <a:ext cx="1981200" cy="365125"/>
          </a:xfrm>
          <a:prstGeom prst="rect">
            <a:avLst/>
          </a:prstGeom>
        </p:spPr>
        <p:txBody>
          <a:bodyPr>
            <a:normAutofit lnSpcReduction="10000"/>
          </a:bodyPr>
          <a:lstStyle/>
          <a:p>
            <a:pPr>
              <a:defRPr/>
            </a:pPr>
            <a:fld id="{30FA1E3E-DACB-463C-99C4-7CA6B02FBBB0}" type="slidenum">
              <a:rPr lang="en-US" smtClean="0"/>
              <a:pPr>
                <a:defRPr/>
              </a:pPr>
              <a:t>34</a:t>
            </a:fld>
            <a:endParaRPr lang="th-TH"/>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lstStyle/>
          <a:p>
            <a:pPr>
              <a:buNone/>
            </a:pPr>
            <a:r>
              <a:rPr lang="en-US" b="1" dirty="0" smtClean="0"/>
              <a:t>Barriers to communication:</a:t>
            </a:r>
          </a:p>
          <a:p>
            <a:r>
              <a:rPr lang="en-US" dirty="0" smtClean="0"/>
              <a:t>Process barrier – </a:t>
            </a:r>
            <a:r>
              <a:rPr lang="en-US" sz="2400" dirty="0" smtClean="0"/>
              <a:t>sender, medium, receiver, etc</a:t>
            </a:r>
            <a:endParaRPr lang="en-US" dirty="0" smtClean="0"/>
          </a:p>
          <a:p>
            <a:r>
              <a:rPr lang="en-US" dirty="0" smtClean="0"/>
              <a:t>Physical barrier – </a:t>
            </a:r>
            <a:r>
              <a:rPr lang="en-US" sz="2400" dirty="0" smtClean="0"/>
              <a:t>devices, distance</a:t>
            </a:r>
            <a:endParaRPr lang="en-US" dirty="0" smtClean="0"/>
          </a:p>
          <a:p>
            <a:r>
              <a:rPr lang="en-US" dirty="0" smtClean="0"/>
              <a:t>Semantic barrier – </a:t>
            </a:r>
            <a:r>
              <a:rPr lang="en-US" sz="2400" dirty="0" smtClean="0"/>
              <a:t>misinterpretation of the meaning of phrases</a:t>
            </a:r>
            <a:endParaRPr lang="en-US" dirty="0" smtClean="0"/>
          </a:p>
          <a:p>
            <a:r>
              <a:rPr lang="en-US" dirty="0" smtClean="0"/>
              <a:t>Psychosocial barrier –</a:t>
            </a:r>
            <a:r>
              <a:rPr lang="en-US" sz="2400" dirty="0" smtClean="0"/>
              <a:t>differing background, perception, value, bias, expectation block</a:t>
            </a:r>
            <a:endParaRPr lang="en-US" dirty="0" smtClean="0"/>
          </a:p>
          <a:p>
            <a:r>
              <a:rPr lang="en-US" dirty="0" smtClean="0"/>
              <a:t>Sexist and Racist Communication</a:t>
            </a:r>
          </a:p>
        </p:txBody>
      </p:sp>
      <p:sp>
        <p:nvSpPr>
          <p:cNvPr id="4" name="Slide Number Placeholder 3"/>
          <p:cNvSpPr>
            <a:spLocks noGrp="1"/>
          </p:cNvSpPr>
          <p:nvPr>
            <p:ph type="sldNum" sz="quarter" idx="4294967295"/>
          </p:nvPr>
        </p:nvSpPr>
        <p:spPr>
          <a:xfrm>
            <a:off x="0" y="6356350"/>
            <a:ext cx="1981200" cy="365125"/>
          </a:xfrm>
          <a:prstGeom prst="rect">
            <a:avLst/>
          </a:prstGeom>
        </p:spPr>
        <p:txBody>
          <a:bodyPr>
            <a:normAutofit lnSpcReduction="10000"/>
          </a:bodyPr>
          <a:lstStyle/>
          <a:p>
            <a:pPr>
              <a:defRPr/>
            </a:pPr>
            <a:fld id="{30FA1E3E-DACB-463C-99C4-7CA6B02FBBB0}" type="slidenum">
              <a:rPr lang="en-US" smtClean="0"/>
              <a:pPr>
                <a:defRPr/>
              </a:pPr>
              <a:t>35</a:t>
            </a:fld>
            <a:endParaRPr lang="th-TH"/>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lstStyle/>
          <a:p>
            <a:pPr>
              <a:buNone/>
            </a:pPr>
            <a:r>
              <a:rPr lang="en-US" b="1" dirty="0" smtClean="0"/>
              <a:t>Effective Listening:</a:t>
            </a:r>
          </a:p>
          <a:p>
            <a:r>
              <a:rPr lang="en-US" dirty="0" smtClean="0"/>
              <a:t>Tolerate silence; keep listening</a:t>
            </a:r>
          </a:p>
          <a:p>
            <a:r>
              <a:rPr lang="en-US" dirty="0" smtClean="0"/>
              <a:t>Ask stimulating, open-ended questions</a:t>
            </a:r>
          </a:p>
          <a:p>
            <a:r>
              <a:rPr lang="en-US" dirty="0" smtClean="0"/>
              <a:t>Encourage the speaker with attentive eye contact, alert posture, and verbal encouragers</a:t>
            </a:r>
          </a:p>
          <a:p>
            <a:r>
              <a:rPr lang="en-US" dirty="0" smtClean="0"/>
              <a:t>Know your biases and prejudices</a:t>
            </a:r>
          </a:p>
          <a:p>
            <a:r>
              <a:rPr lang="en-US" dirty="0" smtClean="0"/>
              <a:t>Summarize what the speaker said</a:t>
            </a:r>
            <a:endParaRPr lang="en-US" dirty="0"/>
          </a:p>
        </p:txBody>
      </p:sp>
      <p:sp>
        <p:nvSpPr>
          <p:cNvPr id="4" name="Slide Number Placeholder 3"/>
          <p:cNvSpPr>
            <a:spLocks noGrp="1"/>
          </p:cNvSpPr>
          <p:nvPr>
            <p:ph type="sldNum" sz="quarter" idx="4294967295"/>
          </p:nvPr>
        </p:nvSpPr>
        <p:spPr>
          <a:xfrm>
            <a:off x="0" y="6356350"/>
            <a:ext cx="1981200" cy="365125"/>
          </a:xfrm>
          <a:prstGeom prst="rect">
            <a:avLst/>
          </a:prstGeom>
        </p:spPr>
        <p:txBody>
          <a:bodyPr>
            <a:normAutofit lnSpcReduction="10000"/>
          </a:bodyPr>
          <a:lstStyle/>
          <a:p>
            <a:pPr>
              <a:defRPr/>
            </a:pPr>
            <a:fld id="{30FA1E3E-DACB-463C-99C4-7CA6B02FBBB0}" type="slidenum">
              <a:rPr lang="en-US" smtClean="0"/>
              <a:pPr>
                <a:defRPr/>
              </a:pPr>
              <a:t>36</a:t>
            </a:fld>
            <a:endParaRPr lang="th-TH"/>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525963"/>
          </a:xfrm>
        </p:spPr>
        <p:txBody>
          <a:bodyPr/>
          <a:lstStyle/>
          <a:p>
            <a:pPr>
              <a:buNone/>
            </a:pPr>
            <a:r>
              <a:rPr lang="en-US" b="1" dirty="0" smtClean="0"/>
              <a:t>Effective Writing:</a:t>
            </a:r>
          </a:p>
          <a:p>
            <a:r>
              <a:rPr lang="en-US" dirty="0" smtClean="0"/>
              <a:t>Keep words simple</a:t>
            </a:r>
          </a:p>
          <a:p>
            <a:r>
              <a:rPr lang="en-US" dirty="0" smtClean="0"/>
              <a:t>Don’t sacrifice communication to rules of composition</a:t>
            </a:r>
          </a:p>
          <a:p>
            <a:r>
              <a:rPr lang="en-US" dirty="0" smtClean="0"/>
              <a:t>Write concisely</a:t>
            </a:r>
          </a:p>
          <a:p>
            <a:r>
              <a:rPr lang="en-US" dirty="0" smtClean="0"/>
              <a:t>Be specific</a:t>
            </a:r>
            <a:endParaRPr lang="en-US" dirty="0"/>
          </a:p>
        </p:txBody>
      </p:sp>
      <p:sp>
        <p:nvSpPr>
          <p:cNvPr id="4" name="Slide Number Placeholder 3"/>
          <p:cNvSpPr>
            <a:spLocks noGrp="1"/>
          </p:cNvSpPr>
          <p:nvPr>
            <p:ph type="sldNum" sz="quarter" idx="4294967295"/>
          </p:nvPr>
        </p:nvSpPr>
        <p:spPr>
          <a:xfrm>
            <a:off x="0" y="6356350"/>
            <a:ext cx="1981200" cy="365125"/>
          </a:xfrm>
          <a:prstGeom prst="rect">
            <a:avLst/>
          </a:prstGeom>
        </p:spPr>
        <p:txBody>
          <a:bodyPr>
            <a:normAutofit lnSpcReduction="10000"/>
          </a:bodyPr>
          <a:lstStyle/>
          <a:p>
            <a:pPr>
              <a:defRPr/>
            </a:pPr>
            <a:fld id="{30FA1E3E-DACB-463C-99C4-7CA6B02FBBB0}" type="slidenum">
              <a:rPr lang="en-US" smtClean="0"/>
              <a:pPr>
                <a:defRPr/>
              </a:pPr>
              <a:t>37</a:t>
            </a:fld>
            <a:endParaRPr lang="th-TH"/>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FF"/>
                </a:solidFill>
              </a:rPr>
              <a:t>International Management</a:t>
            </a:r>
            <a:endParaRPr lang="en-US" sz="3600" b="1" dirty="0">
              <a:solidFill>
                <a:srgbClr val="0000FF"/>
              </a:solidFill>
            </a:endParaRPr>
          </a:p>
        </p:txBody>
      </p:sp>
      <p:sp>
        <p:nvSpPr>
          <p:cNvPr id="3" name="Content Placeholder 2"/>
          <p:cNvSpPr>
            <a:spLocks noGrp="1"/>
          </p:cNvSpPr>
          <p:nvPr>
            <p:ph idx="1"/>
          </p:nvPr>
        </p:nvSpPr>
        <p:spPr>
          <a:xfrm>
            <a:off x="457200" y="1036637"/>
            <a:ext cx="8229600" cy="4525963"/>
          </a:xfrm>
        </p:spPr>
        <p:txBody>
          <a:bodyPr/>
          <a:lstStyle/>
          <a:p>
            <a:r>
              <a:rPr lang="en-US" sz="2800" b="1" dirty="0" smtClean="0"/>
              <a:t>Global Company : </a:t>
            </a:r>
          </a:p>
          <a:p>
            <a:pPr>
              <a:buNone/>
            </a:pPr>
            <a:r>
              <a:rPr lang="en-US" sz="2800" dirty="0" smtClean="0"/>
              <a:t>		A multinational venture centrally managed from one country. Has global strategies for product design, financing, purchasing, manufacturing, and marketing</a:t>
            </a:r>
          </a:p>
          <a:p>
            <a:r>
              <a:rPr lang="en-US" sz="2800" b="1" dirty="0" smtClean="0"/>
              <a:t>Transnational Company : </a:t>
            </a:r>
          </a:p>
          <a:p>
            <a:pPr>
              <a:buNone/>
            </a:pPr>
            <a:r>
              <a:rPr lang="en-US" sz="2800" dirty="0" smtClean="0"/>
              <a:t>		A global network of productive units with a decentralized authority structure and no distinct national identity. Relies on a blend of global and local strategies</a:t>
            </a:r>
            <a:endParaRPr lang="en-US" sz="2800" dirty="0"/>
          </a:p>
        </p:txBody>
      </p:sp>
      <p:sp>
        <p:nvSpPr>
          <p:cNvPr id="4" name="Slide Number Placeholder 3"/>
          <p:cNvSpPr>
            <a:spLocks noGrp="1"/>
          </p:cNvSpPr>
          <p:nvPr>
            <p:ph type="sldNum" sz="quarter" idx="4294967295"/>
          </p:nvPr>
        </p:nvSpPr>
        <p:spPr>
          <a:xfrm>
            <a:off x="0" y="6356350"/>
            <a:ext cx="1981200" cy="365125"/>
          </a:xfrm>
          <a:prstGeom prst="rect">
            <a:avLst/>
          </a:prstGeom>
        </p:spPr>
        <p:txBody>
          <a:bodyPr>
            <a:normAutofit lnSpcReduction="10000"/>
          </a:bodyPr>
          <a:lstStyle/>
          <a:p>
            <a:pPr>
              <a:defRPr/>
            </a:pPr>
            <a:fld id="{30FA1E3E-DACB-463C-99C4-7CA6B02FBBB0}" type="slidenum">
              <a:rPr lang="en-US" smtClean="0"/>
              <a:pPr>
                <a:defRPr/>
              </a:pPr>
              <a:t>38</a:t>
            </a:fld>
            <a:endParaRPr lang="th-TH"/>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lstStyle/>
          <a:p>
            <a:pPr>
              <a:buNone/>
            </a:pPr>
            <a:r>
              <a:rPr lang="en-US" b="1" dirty="0" smtClean="0"/>
              <a:t>Contrasting Attitudes</a:t>
            </a:r>
          </a:p>
          <a:p>
            <a:r>
              <a:rPr lang="en-US" dirty="0" smtClean="0"/>
              <a:t>Ethnocentric Attitude – </a:t>
            </a:r>
            <a:r>
              <a:rPr lang="en-US" sz="2400" dirty="0" smtClean="0"/>
              <a:t>The view that assumes the home country’s personnel and ways of doing things are best.</a:t>
            </a:r>
            <a:endParaRPr lang="en-US" dirty="0" smtClean="0"/>
          </a:p>
          <a:p>
            <a:r>
              <a:rPr lang="en-US" dirty="0" smtClean="0"/>
              <a:t>Polycentric Attitude – </a:t>
            </a:r>
            <a:r>
              <a:rPr lang="en-US" sz="2400" dirty="0" smtClean="0"/>
              <a:t>The view that assumes local managers in host countries know best how to run their own operations</a:t>
            </a:r>
            <a:endParaRPr lang="en-US" dirty="0" smtClean="0"/>
          </a:p>
          <a:p>
            <a:r>
              <a:rPr lang="en-US" dirty="0" smtClean="0"/>
              <a:t>Geocentric – </a:t>
            </a:r>
            <a:r>
              <a:rPr lang="en-US" sz="2400" dirty="0" smtClean="0"/>
              <a:t>A world-oriented view that draws upon the best talent from around the world</a:t>
            </a:r>
            <a:endParaRPr lang="en-US" dirty="0"/>
          </a:p>
        </p:txBody>
      </p:sp>
      <p:sp>
        <p:nvSpPr>
          <p:cNvPr id="4" name="Slide Number Placeholder 3"/>
          <p:cNvSpPr>
            <a:spLocks noGrp="1"/>
          </p:cNvSpPr>
          <p:nvPr>
            <p:ph type="sldNum" sz="quarter" idx="4294967295"/>
          </p:nvPr>
        </p:nvSpPr>
        <p:spPr>
          <a:xfrm>
            <a:off x="0" y="6356350"/>
            <a:ext cx="1981200" cy="365125"/>
          </a:xfrm>
          <a:prstGeom prst="rect">
            <a:avLst/>
          </a:prstGeom>
        </p:spPr>
        <p:txBody>
          <a:bodyPr>
            <a:normAutofit lnSpcReduction="10000"/>
          </a:bodyPr>
          <a:lstStyle/>
          <a:p>
            <a:pPr>
              <a:defRPr/>
            </a:pPr>
            <a:fld id="{30FA1E3E-DACB-463C-99C4-7CA6B02FBBB0}" type="slidenum">
              <a:rPr lang="en-US" smtClean="0"/>
              <a:pPr>
                <a:defRPr/>
              </a:pPr>
              <a:t>39</a:t>
            </a:fld>
            <a:endParaRPr lang="th-TH"/>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3600" b="1">
                <a:solidFill>
                  <a:srgbClr val="0000FF"/>
                </a:solidFill>
              </a:rPr>
              <a:t>People Management and Leadership</a:t>
            </a:r>
            <a:endParaRPr lang="th-TH" sz="3600" b="1">
              <a:solidFill>
                <a:srgbClr val="0000FF"/>
              </a:solidFill>
            </a:endParaRPr>
          </a:p>
        </p:txBody>
      </p:sp>
      <p:sp>
        <p:nvSpPr>
          <p:cNvPr id="71683" name="Rectangle 3"/>
          <p:cNvSpPr>
            <a:spLocks noGrp="1" noChangeArrowheads="1"/>
          </p:cNvSpPr>
          <p:nvPr>
            <p:ph idx="1"/>
          </p:nvPr>
        </p:nvSpPr>
        <p:spPr/>
        <p:txBody>
          <a:bodyPr/>
          <a:lstStyle/>
          <a:p>
            <a:r>
              <a:rPr lang="en-US"/>
              <a:t>Project Manager’s job is to get the project back on track</a:t>
            </a:r>
          </a:p>
          <a:p>
            <a:r>
              <a:rPr lang="en-US"/>
              <a:t>Expedites certain activities, figures out ways to solve technical problems, makes appropriate trade-offs among time, cost, and scope of work</a:t>
            </a:r>
          </a:p>
          <a:p>
            <a:r>
              <a:rPr lang="en-US"/>
              <a:t>Innovate and adapt to ever-changing circumstances</a:t>
            </a:r>
            <a:endParaRPr lang="th-TH"/>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a:buNone/>
            </a:pPr>
            <a:r>
              <a:rPr lang="en-US" dirty="0" smtClean="0"/>
              <a:t>Cultural Diversities:</a:t>
            </a:r>
          </a:p>
          <a:p>
            <a:r>
              <a:rPr lang="en-US" dirty="0" smtClean="0"/>
              <a:t>High-Low context</a:t>
            </a:r>
          </a:p>
          <a:p>
            <a:r>
              <a:rPr lang="en-US" dirty="0" smtClean="0"/>
              <a:t>Individualistic cultures (rights, roles)</a:t>
            </a:r>
          </a:p>
          <a:p>
            <a:r>
              <a:rPr lang="en-US" dirty="0" smtClean="0"/>
              <a:t>Time</a:t>
            </a:r>
          </a:p>
          <a:p>
            <a:r>
              <a:rPr lang="en-US" dirty="0" smtClean="0"/>
              <a:t>Languages</a:t>
            </a:r>
          </a:p>
          <a:p>
            <a:r>
              <a:rPr lang="en-US" dirty="0" smtClean="0"/>
              <a:t>Religions</a:t>
            </a:r>
            <a:endParaRPr lang="en-US" dirty="0"/>
          </a:p>
        </p:txBody>
      </p:sp>
      <p:sp>
        <p:nvSpPr>
          <p:cNvPr id="4" name="Slide Number Placeholder 3"/>
          <p:cNvSpPr>
            <a:spLocks noGrp="1"/>
          </p:cNvSpPr>
          <p:nvPr>
            <p:ph type="sldNum" sz="quarter" idx="4294967295"/>
          </p:nvPr>
        </p:nvSpPr>
        <p:spPr>
          <a:xfrm>
            <a:off x="0" y="6356350"/>
            <a:ext cx="1981200" cy="365125"/>
          </a:xfrm>
          <a:prstGeom prst="rect">
            <a:avLst/>
          </a:prstGeom>
        </p:spPr>
        <p:txBody>
          <a:bodyPr>
            <a:normAutofit lnSpcReduction="10000"/>
          </a:bodyPr>
          <a:lstStyle/>
          <a:p>
            <a:pPr>
              <a:defRPr/>
            </a:pPr>
            <a:fld id="{30FA1E3E-DACB-463C-99C4-7CA6B02FBBB0}" type="slidenum">
              <a:rPr lang="en-US" smtClean="0"/>
              <a:pPr>
                <a:defRPr/>
              </a:pPr>
              <a:t>40</a:t>
            </a:fld>
            <a:endParaRPr lang="th-TH"/>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endParaRPr lang="en-US" smtClean="0">
              <a:cs typeface="FreesiaUPC" pitchFamily="34" charset="-34"/>
            </a:endParaRPr>
          </a:p>
        </p:txBody>
      </p:sp>
      <p:sp>
        <p:nvSpPr>
          <p:cNvPr id="63491" name="Content Placeholder 2"/>
          <p:cNvSpPr>
            <a:spLocks noGrp="1"/>
          </p:cNvSpPr>
          <p:nvPr>
            <p:ph idx="1"/>
          </p:nvPr>
        </p:nvSpPr>
        <p:spPr>
          <a:xfrm>
            <a:off x="612775" y="2743200"/>
            <a:ext cx="8153400" cy="762000"/>
          </a:xfrm>
        </p:spPr>
        <p:txBody>
          <a:bodyPr/>
          <a:lstStyle/>
          <a:p>
            <a:pPr algn="ctr">
              <a:buNone/>
            </a:pPr>
            <a:r>
              <a:rPr lang="en-US" sz="3600" b="1" dirty="0" smtClean="0">
                <a:solidFill>
                  <a:srgbClr val="0000FF"/>
                </a:solidFill>
              </a:rPr>
              <a:t>Walk the Talk</a:t>
            </a:r>
            <a:endParaRPr lang="en-US" sz="3600" b="1" dirty="0">
              <a:solidFill>
                <a:srgbClr val="0000FF"/>
              </a:solidFill>
            </a:endParaRPr>
          </a:p>
        </p:txBody>
      </p:sp>
      <p:sp>
        <p:nvSpPr>
          <p:cNvPr id="4" name="Slide Number Placeholder 3"/>
          <p:cNvSpPr>
            <a:spLocks noGrp="1"/>
          </p:cNvSpPr>
          <p:nvPr>
            <p:ph type="sldNum" sz="quarter" idx="4294967295"/>
          </p:nvPr>
        </p:nvSpPr>
        <p:spPr>
          <a:xfrm>
            <a:off x="0" y="6356350"/>
            <a:ext cx="1981200" cy="365125"/>
          </a:xfrm>
          <a:prstGeom prst="rect">
            <a:avLst/>
          </a:prstGeom>
        </p:spPr>
        <p:txBody>
          <a:bodyPr>
            <a:normAutofit lnSpcReduction="10000"/>
          </a:bodyPr>
          <a:lstStyle/>
          <a:p>
            <a:pPr>
              <a:defRPr/>
            </a:pPr>
            <a:fld id="{5B5C51EF-96A0-4C67-8DFA-D778B8A80656}" type="slidenum">
              <a:rPr lang="en-US" smtClean="0"/>
              <a:pPr>
                <a:defRPr/>
              </a:pPr>
              <a:t>41</a:t>
            </a:fld>
            <a:endParaRPr lang="th-TH"/>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endParaRPr lang="en-US"/>
          </a:p>
        </p:txBody>
      </p:sp>
      <p:sp>
        <p:nvSpPr>
          <p:cNvPr id="63491" name="Rectangle 3"/>
          <p:cNvSpPr>
            <a:spLocks noGrp="1" noChangeArrowheads="1"/>
          </p:cNvSpPr>
          <p:nvPr>
            <p:ph idx="1"/>
          </p:nvPr>
        </p:nvSpPr>
        <p:spPr/>
        <p:txBody>
          <a:bodyPr/>
          <a:lstStyle/>
          <a:p>
            <a:r>
              <a:rPr lang="en-US"/>
              <a:t>Project managers are responsible for integrating assigned resources to complete the project according to plan.</a:t>
            </a:r>
          </a:p>
          <a:p>
            <a:r>
              <a:rPr lang="en-US"/>
              <a:t>Management is about coping with complexity, while Leadership is about coping with change.</a:t>
            </a:r>
            <a:endParaRPr lang="th-TH"/>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z="3600" b="1">
                <a:solidFill>
                  <a:srgbClr val="0000FF"/>
                </a:solidFill>
              </a:rPr>
              <a:t>Top 10 Qualities of a Project Manager</a:t>
            </a:r>
            <a:endParaRPr lang="th-TH" sz="3600" b="1">
              <a:solidFill>
                <a:srgbClr val="0000FF"/>
              </a:solidFill>
            </a:endParaRPr>
          </a:p>
        </p:txBody>
      </p:sp>
      <p:sp>
        <p:nvSpPr>
          <p:cNvPr id="72707" name="Rectangle 3"/>
          <p:cNvSpPr>
            <a:spLocks noGrp="1" noChangeArrowheads="1"/>
          </p:cNvSpPr>
          <p:nvPr>
            <p:ph idx="1"/>
          </p:nvPr>
        </p:nvSpPr>
        <p:spPr/>
        <p:txBody>
          <a:bodyPr/>
          <a:lstStyle/>
          <a:p>
            <a:r>
              <a:rPr lang="en-US" b="1">
                <a:solidFill>
                  <a:srgbClr val="0000FF"/>
                </a:solidFill>
              </a:rPr>
              <a:t>Inspired a shared vision</a:t>
            </a:r>
          </a:p>
          <a:p>
            <a:pPr>
              <a:buFont typeface="Wingdings" pitchFamily="2" charset="2"/>
              <a:buNone/>
            </a:pPr>
            <a:r>
              <a:rPr lang="en-US"/>
              <a:t>		An effective project leader is often described as having a vision of where to go and the ability to articulate it.</a:t>
            </a:r>
          </a:p>
          <a:p>
            <a:pPr>
              <a:buFont typeface="Wingdings" pitchFamily="2" charset="2"/>
              <a:buNone/>
            </a:pPr>
            <a:r>
              <a:rPr lang="en-US"/>
              <a:t>		A leader offers people opportunities to create their own vision, to explore what the vision will mean to their jobs and lives, and to envision their future as part of the vision for the organization.</a:t>
            </a:r>
            <a:endParaRPr lang="th-TH"/>
          </a:p>
          <a:p>
            <a:pPr>
              <a:buFont typeface="Wingdings" pitchFamily="2" charset="2"/>
              <a:buNone/>
            </a:pPr>
            <a:endParaRPr lang="th-TH"/>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endParaRPr lang="en-US"/>
          </a:p>
        </p:txBody>
      </p:sp>
      <p:sp>
        <p:nvSpPr>
          <p:cNvPr id="73731" name="Rectangle 3"/>
          <p:cNvSpPr>
            <a:spLocks noGrp="1" noChangeArrowheads="1"/>
          </p:cNvSpPr>
          <p:nvPr>
            <p:ph idx="1"/>
          </p:nvPr>
        </p:nvSpPr>
        <p:spPr/>
        <p:txBody>
          <a:bodyPr/>
          <a:lstStyle/>
          <a:p>
            <a:r>
              <a:rPr lang="en-US" b="1">
                <a:solidFill>
                  <a:srgbClr val="0000FF"/>
                </a:solidFill>
              </a:rPr>
              <a:t>Good Communicator</a:t>
            </a:r>
          </a:p>
          <a:p>
            <a:pPr>
              <a:buFont typeface="Wingdings" pitchFamily="2" charset="2"/>
              <a:buNone/>
            </a:pPr>
            <a:r>
              <a:rPr lang="en-US"/>
              <a:t>		Project leadership calls for clear communication about goals, responsibility, performance, expectations and feedback.</a:t>
            </a:r>
          </a:p>
          <a:p>
            <a:pPr>
              <a:buFont typeface="Wingdings" pitchFamily="2" charset="2"/>
              <a:buNone/>
            </a:pPr>
            <a:r>
              <a:rPr lang="en-US"/>
              <a:t>		Leader has to be able to communicate with people at all levels including the team members.</a:t>
            </a:r>
            <a:endParaRPr lang="th-TH"/>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endParaRPr lang="en-US"/>
          </a:p>
        </p:txBody>
      </p:sp>
      <p:sp>
        <p:nvSpPr>
          <p:cNvPr id="74755" name="Rectangle 3"/>
          <p:cNvSpPr>
            <a:spLocks noGrp="1" noChangeArrowheads="1"/>
          </p:cNvSpPr>
          <p:nvPr>
            <p:ph idx="1"/>
          </p:nvPr>
        </p:nvSpPr>
        <p:spPr/>
        <p:txBody>
          <a:bodyPr/>
          <a:lstStyle/>
          <a:p>
            <a:pPr>
              <a:lnSpc>
                <a:spcPct val="90000"/>
              </a:lnSpc>
            </a:pPr>
            <a:r>
              <a:rPr lang="en-US" b="1">
                <a:solidFill>
                  <a:srgbClr val="0000FF"/>
                </a:solidFill>
              </a:rPr>
              <a:t>Integrity</a:t>
            </a:r>
          </a:p>
          <a:p>
            <a:pPr>
              <a:lnSpc>
                <a:spcPct val="90000"/>
              </a:lnSpc>
              <a:buFont typeface="Wingdings" pitchFamily="2" charset="2"/>
              <a:buNone/>
            </a:pPr>
            <a:r>
              <a:rPr lang="en-US"/>
              <a:t>		Good leadership demands commitment to, and demonstration of, ethical practices. Creating standards for ethical behavior for oneself and living by these standards, as well as rewarding those who exemplify these practices, are responsibilities of project leaders.</a:t>
            </a:r>
          </a:p>
          <a:p>
            <a:pPr>
              <a:lnSpc>
                <a:spcPct val="90000"/>
              </a:lnSpc>
              <a:buFont typeface="Wingdings" pitchFamily="2" charset="2"/>
              <a:buNone/>
            </a:pPr>
            <a:r>
              <a:rPr lang="en-US"/>
              <a:t>		Leader shall “walk the talk” and in the process earns trust.</a:t>
            </a:r>
            <a:endParaRPr lang="th-TH"/>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endParaRPr lang="en-US"/>
          </a:p>
        </p:txBody>
      </p:sp>
      <p:sp>
        <p:nvSpPr>
          <p:cNvPr id="75779" name="Rectangle 3"/>
          <p:cNvSpPr>
            <a:spLocks noGrp="1" noChangeArrowheads="1"/>
          </p:cNvSpPr>
          <p:nvPr>
            <p:ph idx="1"/>
          </p:nvPr>
        </p:nvSpPr>
        <p:spPr/>
        <p:txBody>
          <a:bodyPr/>
          <a:lstStyle/>
          <a:p>
            <a:r>
              <a:rPr lang="en-US" b="1">
                <a:solidFill>
                  <a:srgbClr val="0000FF"/>
                </a:solidFill>
              </a:rPr>
              <a:t>Enthusiasm</a:t>
            </a:r>
          </a:p>
          <a:p>
            <a:pPr>
              <a:buFont typeface="Wingdings" pitchFamily="2" charset="2"/>
              <a:buNone/>
            </a:pPr>
            <a:r>
              <a:rPr lang="en-US"/>
              <a:t>		Enthusiastic leader is committed to their goals and express this commitment through optimism. Leadership emerges as someone express such confident commitment to a project that others want to share his/her optimistic expectations.</a:t>
            </a:r>
            <a:endParaRPr lang="th-TH"/>
          </a:p>
        </p:txBody>
      </p:sp>
    </p:spTree>
  </p:cSld>
  <p:clrMapOvr>
    <a:masterClrMapping/>
  </p:clrMapOvr>
</p:sld>
</file>

<file path=ppt/theme/theme1.xml><?xml version="1.0" encoding="utf-8"?>
<a:theme xmlns:a="http://schemas.openxmlformats.org/drawingml/2006/main" name="People">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563</TotalTime>
  <Words>1385</Words>
  <Application>Microsoft Office PowerPoint</Application>
  <PresentationFormat>นำเสนอทางหน้าจอ (4:3)</PresentationFormat>
  <Paragraphs>224</Paragraphs>
  <Slides>41</Slides>
  <Notes>0</Notes>
  <HiddenSlides>0</HiddenSlides>
  <MMClips>0</MMClips>
  <ScaleCrop>false</ScaleCrop>
  <HeadingPairs>
    <vt:vector size="4" baseType="variant">
      <vt:variant>
        <vt:lpstr>ชุดรูปแบบ</vt:lpstr>
      </vt:variant>
      <vt:variant>
        <vt:i4>1</vt:i4>
      </vt:variant>
      <vt:variant>
        <vt:lpstr>ชื่อเรื่องภาพนิ่ง</vt:lpstr>
      </vt:variant>
      <vt:variant>
        <vt:i4>41</vt:i4>
      </vt:variant>
    </vt:vector>
  </HeadingPairs>
  <TitlesOfParts>
    <vt:vector size="42" baseType="lpstr">
      <vt:lpstr>People</vt:lpstr>
      <vt:lpstr>ภาพนิ่ง 1</vt:lpstr>
      <vt:lpstr>Role of Project Manager</vt:lpstr>
      <vt:lpstr>ภาพนิ่ง 3</vt:lpstr>
      <vt:lpstr>People Management and Leadership</vt:lpstr>
      <vt:lpstr>ภาพนิ่ง 5</vt:lpstr>
      <vt:lpstr>Top 10 Qualities of a Project Manager</vt:lpstr>
      <vt:lpstr>ภาพนิ่ง 7</vt:lpstr>
      <vt:lpstr>ภาพนิ่ง 8</vt:lpstr>
      <vt:lpstr>ภาพนิ่ง 9</vt:lpstr>
      <vt:lpstr>ภาพนิ่ง 10</vt:lpstr>
      <vt:lpstr>ภาพนิ่ง 11</vt:lpstr>
      <vt:lpstr>ภาพนิ่ง 12</vt:lpstr>
      <vt:lpstr>ภาพนิ่ง 13</vt:lpstr>
      <vt:lpstr>Project Manager suggestions</vt:lpstr>
      <vt:lpstr>Stakeholders Management</vt:lpstr>
      <vt:lpstr>ภาพนิ่ง 16</vt:lpstr>
      <vt:lpstr>ภาพนิ่ง 17</vt:lpstr>
      <vt:lpstr>ภาพนิ่ง 18</vt:lpstr>
      <vt:lpstr>Managerial Styles</vt:lpstr>
      <vt:lpstr>ภาพนิ่ง 20</vt:lpstr>
      <vt:lpstr>ภาพนิ่ง 21</vt:lpstr>
      <vt:lpstr>ภาพนิ่ง 22</vt:lpstr>
      <vt:lpstr>ภาพนิ่ง 23</vt:lpstr>
      <vt:lpstr>Mandela: His 8 Lessons of Leadership</vt:lpstr>
      <vt:lpstr>ภาพนิ่ง 25</vt:lpstr>
      <vt:lpstr>John Furlong</vt:lpstr>
      <vt:lpstr>ภาพนิ่ง 27</vt:lpstr>
      <vt:lpstr>ดร.วรภัทร์ ภู่เจริญ</vt:lpstr>
      <vt:lpstr>ภาพนิ่ง 29</vt:lpstr>
      <vt:lpstr>ภาพนิ่ง 30</vt:lpstr>
      <vt:lpstr>ภาพนิ่ง 31</vt:lpstr>
      <vt:lpstr>Communication</vt:lpstr>
      <vt:lpstr>ภาพนิ่ง 33</vt:lpstr>
      <vt:lpstr>ภาพนิ่ง 34</vt:lpstr>
      <vt:lpstr>ภาพนิ่ง 35</vt:lpstr>
      <vt:lpstr>ภาพนิ่ง 36</vt:lpstr>
      <vt:lpstr>ภาพนิ่ง 37</vt:lpstr>
      <vt:lpstr>International Management</vt:lpstr>
      <vt:lpstr>ภาพนิ่ง 39</vt:lpstr>
      <vt:lpstr>ภาพนิ่ง 40</vt:lpstr>
      <vt:lpstr>ภาพนิ่ง 41</vt:lpstr>
    </vt:vector>
  </TitlesOfParts>
  <Company>PTT Exploration &amp; Production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dc:title>
  <dc:creator>Information Technology</dc:creator>
  <cp:lastModifiedBy>inc-atom01</cp:lastModifiedBy>
  <cp:revision>54</cp:revision>
  <dcterms:created xsi:type="dcterms:W3CDTF">2008-12-31T21:14:48Z</dcterms:created>
  <dcterms:modified xsi:type="dcterms:W3CDTF">2012-02-17T08:18:21Z</dcterms:modified>
</cp:coreProperties>
</file>