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notesMasterIdLst>
    <p:notesMasterId r:id="rId21"/>
  </p:notesMasterIdLst>
  <p:sldIdLst>
    <p:sldId id="306" r:id="rId2"/>
    <p:sldId id="262" r:id="rId3"/>
    <p:sldId id="290" r:id="rId4"/>
    <p:sldId id="291" r:id="rId5"/>
    <p:sldId id="292" r:id="rId6"/>
    <p:sldId id="297" r:id="rId7"/>
    <p:sldId id="298" r:id="rId8"/>
    <p:sldId id="302" r:id="rId9"/>
    <p:sldId id="299" r:id="rId10"/>
    <p:sldId id="303" r:id="rId11"/>
    <p:sldId id="300" r:id="rId12"/>
    <p:sldId id="304" r:id="rId13"/>
    <p:sldId id="305" r:id="rId14"/>
    <p:sldId id="301" r:id="rId15"/>
    <p:sldId id="293" r:id="rId16"/>
    <p:sldId id="294" r:id="rId17"/>
    <p:sldId id="295" r:id="rId18"/>
    <p:sldId id="296" r:id="rId19"/>
    <p:sldId id="289" r:id="rId20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FF"/>
    <a:srgbClr val="E6FE06"/>
    <a:srgbClr val="1EC5E6"/>
    <a:srgbClr val="CC00CC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989" autoAdjust="0"/>
    <p:restoredTop sz="94660"/>
  </p:normalViewPr>
  <p:slideViewPr>
    <p:cSldViewPr>
      <p:cViewPr>
        <p:scale>
          <a:sx n="60" d="100"/>
          <a:sy n="60" d="100"/>
        </p:scale>
        <p:origin x="-2040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 smtClean="0"/>
              <a:t>Click to edit Master text styles</a:t>
            </a:r>
          </a:p>
          <a:p>
            <a:pPr lvl="1"/>
            <a:r>
              <a:rPr lang="th-TH" noProof="0" smtClean="0"/>
              <a:t>Second level</a:t>
            </a:r>
          </a:p>
          <a:p>
            <a:pPr lvl="2"/>
            <a:r>
              <a:rPr lang="th-TH" noProof="0" smtClean="0"/>
              <a:t>Third level</a:t>
            </a:r>
          </a:p>
          <a:p>
            <a:pPr lvl="3"/>
            <a:r>
              <a:rPr lang="th-TH" noProof="0" smtClean="0"/>
              <a:t>Fourth level</a:t>
            </a:r>
          </a:p>
          <a:p>
            <a:pPr lvl="4"/>
            <a:r>
              <a:rPr lang="th-TH" noProof="0" smtClean="0"/>
              <a:t>Fifth level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C39C4B1-1C59-4FC7-BC15-E8D5E78E950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" name="Text Box 29"/>
          <p:cNvSpPr txBox="1">
            <a:spLocks noChangeArrowheads="1"/>
          </p:cNvSpPr>
          <p:nvPr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>
                <a:hlinkClick r:id="rId13"/>
              </a:rPr>
              <a:t>Free Powerpoint Templates</a:t>
            </a:r>
            <a:endParaRPr lang="fr-FR"/>
          </a:p>
        </p:txBody>
      </p:sp>
      <p:pic>
        <p:nvPicPr>
          <p:cNvPr id="1052" name="Picture 28" descr="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7962900" y="6375400"/>
            <a:ext cx="107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</a:rPr>
              <a:t>Page </a:t>
            </a:r>
            <a:fld id="{B64FCAFF-BC26-4CDF-A5FB-5C6B9E3A2DF5}" type="slidenum">
              <a:rPr lang="fr-FR" b="1">
                <a:solidFill>
                  <a:schemeClr val="bg1"/>
                </a:solidFill>
              </a:rPr>
              <a:pPr/>
              <a:t>‹#›</a:t>
            </a:fld>
            <a:endParaRPr lang="fr-FR" b="1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slide" Target="slide15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slide" Target="slide11.xml"/><Relationship Id="rId4" Type="http://schemas.openxmlformats.org/officeDocument/2006/relationships/slide" Target="slide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>
                <a:hlinkClick r:id="rId2"/>
              </a:rPr>
              <a:t>Free Powerpoint Templates</a:t>
            </a:r>
            <a:endParaRPr lang="fr-FR"/>
          </a:p>
        </p:txBody>
      </p:sp>
      <p:pic>
        <p:nvPicPr>
          <p:cNvPr id="2071" name="Picture 23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" y="0"/>
            <a:ext cx="9143999" cy="979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180000" rIns="180000" bIns="18000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FF"/>
                </a:solidFill>
              </a:rPr>
              <a:t>How do we do it?</a:t>
            </a:r>
            <a:endParaRPr lang="fr-FR" sz="2800" b="1" i="1" dirty="0">
              <a:solidFill>
                <a:srgbClr val="0000FF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2024997"/>
            <a:ext cx="6324599" cy="794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180000" rIns="180000" bIns="18000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FF"/>
                </a:solidFill>
              </a:rPr>
              <a:t>Class 7</a:t>
            </a:r>
            <a:endParaRPr lang="fr-FR" b="1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Committee approval</a:t>
            </a:r>
          </a:p>
          <a:p>
            <a:r>
              <a:rPr lang="en-US" dirty="0" smtClean="0"/>
              <a:t>Board approval</a:t>
            </a:r>
          </a:p>
          <a:p>
            <a:r>
              <a:rPr lang="en-US" dirty="0" smtClean="0"/>
              <a:t>LOI issue</a:t>
            </a:r>
          </a:p>
          <a:p>
            <a:r>
              <a:rPr lang="en-US" dirty="0" smtClean="0"/>
              <a:t>Finalize contract</a:t>
            </a:r>
          </a:p>
          <a:p>
            <a:r>
              <a:rPr lang="en-US" dirty="0" smtClean="0"/>
              <a:t>Finalize Organization and Staffing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1981200" cy="36512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defRPr/>
            </a:pPr>
            <a:fld id="{30FA1E3E-DACB-463C-99C4-7CA6B02FBBB0}" type="slidenum">
              <a:rPr lang="en-US" smtClean="0"/>
              <a:pPr>
                <a:defRPr/>
              </a:pPr>
              <a:t>10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8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Project Execution</a:t>
            </a:r>
          </a:p>
          <a:p>
            <a:pPr>
              <a:buNone/>
            </a:pPr>
            <a:r>
              <a:rPr lang="en-US" sz="2400" b="1" dirty="0" smtClean="0"/>
              <a:t>		</a:t>
            </a:r>
            <a:r>
              <a:rPr lang="en-US" sz="2400" dirty="0" smtClean="0"/>
              <a:t>This is the phase where everything is up and running. Examples of some necessary works to be done: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Schedule, plan, deliverables, cost, report, risk, change, WBS, responsibility matrix, control, manpower plan, contract, meetings, materials management, CFME, MWS, CA, DMF, document control, back log, PTR, HAZOP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1981200" cy="36512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defRPr/>
            </a:pPr>
            <a:fld id="{30FA1E3E-DACB-463C-99C4-7CA6B02FBBB0}" type="slidenum">
              <a:rPr lang="en-US" smtClean="0"/>
              <a:pPr>
                <a:defRPr/>
              </a:pPr>
              <a:t>11</a:t>
            </a:fld>
            <a:endParaRPr lang="th-TH"/>
          </a:p>
        </p:txBody>
      </p:sp>
      <p:sp>
        <p:nvSpPr>
          <p:cNvPr id="5" name="Action Button: Home 4">
            <a:hlinkClick r:id="rId2" action="ppaction://hlinksldjump" highlightClick="1"/>
          </p:cNvPr>
          <p:cNvSpPr/>
          <p:nvPr/>
        </p:nvSpPr>
        <p:spPr>
          <a:xfrm>
            <a:off x="8458200" y="6248400"/>
            <a:ext cx="381000" cy="381000"/>
          </a:xfrm>
          <a:prstGeom prst="actionButtonHom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PEP – Project Execution Plan</a:t>
            </a:r>
          </a:p>
          <a:p>
            <a:r>
              <a:rPr lang="en-US" sz="2400" dirty="0" smtClean="0"/>
              <a:t>SOR</a:t>
            </a:r>
          </a:p>
          <a:p>
            <a:r>
              <a:rPr lang="en-US" sz="2400" dirty="0" smtClean="0"/>
              <a:t>Project description</a:t>
            </a:r>
          </a:p>
          <a:p>
            <a:r>
              <a:rPr lang="en-US" sz="2400" dirty="0" smtClean="0"/>
              <a:t>Implementation strategy</a:t>
            </a:r>
          </a:p>
          <a:p>
            <a:r>
              <a:rPr lang="en-US" sz="2400" dirty="0" smtClean="0"/>
              <a:t>Organization</a:t>
            </a:r>
          </a:p>
          <a:p>
            <a:r>
              <a:rPr lang="en-US" sz="2400" dirty="0" smtClean="0"/>
              <a:t>Mobilization – Manpower plan</a:t>
            </a:r>
          </a:p>
          <a:p>
            <a:r>
              <a:rPr lang="en-US" sz="2400" dirty="0" smtClean="0"/>
              <a:t>Delegation of Authority &amp; Responsibility</a:t>
            </a:r>
          </a:p>
          <a:p>
            <a:r>
              <a:rPr lang="en-US" sz="2400" dirty="0" smtClean="0"/>
              <a:t>Contracting strategy</a:t>
            </a:r>
          </a:p>
          <a:p>
            <a:r>
              <a:rPr lang="en-US" sz="2400" dirty="0" smtClean="0"/>
              <a:t>Engineering/ Procurement/ Fabrication/ Installation/ Commissioning/ Interface Management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1981200" cy="36512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defRPr/>
            </a:pPr>
            <a:fld id="{30FA1E3E-DACB-463C-99C4-7CA6B02FBBB0}" type="slidenum">
              <a:rPr lang="en-US" smtClean="0"/>
              <a:pPr>
                <a:defRPr/>
              </a:pPr>
              <a:t>12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52400"/>
            <a:ext cx="8153400" cy="4495800"/>
          </a:xfrm>
        </p:spPr>
        <p:txBody>
          <a:bodyPr/>
          <a:lstStyle/>
          <a:p>
            <a:r>
              <a:rPr lang="en-US" sz="2400" dirty="0" smtClean="0"/>
              <a:t>Planning &amp; Schedule Control</a:t>
            </a:r>
          </a:p>
          <a:p>
            <a:r>
              <a:rPr lang="en-US" sz="2400" dirty="0" smtClean="0"/>
              <a:t>Cost Control</a:t>
            </a:r>
          </a:p>
          <a:p>
            <a:r>
              <a:rPr lang="en-US" sz="2400" dirty="0" smtClean="0"/>
              <a:t>Document and data Management</a:t>
            </a:r>
          </a:p>
          <a:p>
            <a:r>
              <a:rPr lang="en-US" sz="2400" dirty="0" smtClean="0"/>
              <a:t>Change Management</a:t>
            </a:r>
          </a:p>
          <a:p>
            <a:r>
              <a:rPr lang="en-US" sz="2400" dirty="0" smtClean="0"/>
              <a:t>Budgeting and Accounting</a:t>
            </a:r>
          </a:p>
          <a:p>
            <a:r>
              <a:rPr lang="en-US" sz="2400" dirty="0" smtClean="0"/>
              <a:t>Quality </a:t>
            </a:r>
            <a:r>
              <a:rPr lang="en-US" sz="2400" dirty="0" err="1" smtClean="0"/>
              <a:t>Managmeent</a:t>
            </a:r>
            <a:endParaRPr lang="en-US" sz="2400" dirty="0" smtClean="0"/>
          </a:p>
          <a:p>
            <a:r>
              <a:rPr lang="en-US" sz="2400" dirty="0" smtClean="0"/>
              <a:t>Project Reporting and Review Plan</a:t>
            </a:r>
          </a:p>
          <a:p>
            <a:r>
              <a:rPr lang="en-US" sz="2400" dirty="0" smtClean="0"/>
              <a:t>Safety, Security, Health and Environmental Management</a:t>
            </a:r>
          </a:p>
          <a:p>
            <a:r>
              <a:rPr lang="en-US" sz="2400" dirty="0" smtClean="0"/>
              <a:t>Risk Management</a:t>
            </a:r>
          </a:p>
          <a:p>
            <a:r>
              <a:rPr lang="en-US" sz="2400" dirty="0" smtClean="0"/>
              <a:t>Insurance</a:t>
            </a:r>
          </a:p>
          <a:p>
            <a:r>
              <a:rPr lang="en-US" sz="2400" dirty="0" smtClean="0"/>
              <a:t>Lesson Learnt and Project Close out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1981200" cy="36512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defRPr/>
            </a:pPr>
            <a:fld id="{30FA1E3E-DACB-463C-99C4-7CA6B02FBBB0}" type="slidenum">
              <a:rPr lang="en-US" smtClean="0"/>
              <a:pPr>
                <a:defRPr/>
              </a:pPr>
              <a:t>13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533400"/>
            <a:ext cx="8153400" cy="5257800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Completion &amp; Handover</a:t>
            </a:r>
          </a:p>
          <a:p>
            <a:pPr>
              <a:buNone/>
            </a:pPr>
            <a:r>
              <a:rPr lang="en-US" sz="2400" b="1" dirty="0" smtClean="0"/>
              <a:t>	</a:t>
            </a:r>
            <a:r>
              <a:rPr lang="en-US" sz="2400" dirty="0" smtClean="0"/>
              <a:t>	At the end of the project, the deliverables or outcomes of the project have to be handover to client/user. Final documents, Vendor documents, and all other essential drawings are to be filed. Inspection on site by both parties is required; to accept the final works by client. 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000" dirty="0" smtClean="0"/>
              <a:t>Mechanical Completion</a:t>
            </a:r>
          </a:p>
          <a:p>
            <a:r>
              <a:rPr lang="en-US" sz="2000" dirty="0" smtClean="0"/>
              <a:t>Warrantee period counting</a:t>
            </a:r>
          </a:p>
          <a:p>
            <a:r>
              <a:rPr lang="en-US" sz="2000" dirty="0" smtClean="0"/>
              <a:t>Final Documents, Vendor Documents</a:t>
            </a:r>
          </a:p>
          <a:p>
            <a:r>
              <a:rPr lang="en-US" sz="2000" dirty="0" smtClean="0"/>
              <a:t>Final Acceptance Completion</a:t>
            </a:r>
          </a:p>
          <a:p>
            <a:r>
              <a:rPr lang="en-US" sz="2000" dirty="0" smtClean="0"/>
              <a:t>Bank Guarantee deduction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1981200" cy="36512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defRPr/>
            </a:pPr>
            <a:fld id="{30FA1E3E-DACB-463C-99C4-7CA6B02FBBB0}" type="slidenum">
              <a:rPr lang="en-US" smtClean="0"/>
              <a:pPr>
                <a:defRPr/>
              </a:pPr>
              <a:t>14</a:t>
            </a:fld>
            <a:endParaRPr lang="th-TH"/>
          </a:p>
        </p:txBody>
      </p:sp>
      <p:sp>
        <p:nvSpPr>
          <p:cNvPr id="5" name="Action Button: Home 4">
            <a:hlinkClick r:id="rId2" action="ppaction://hlinksldjump" highlightClick="1"/>
          </p:cNvPr>
          <p:cNvSpPr/>
          <p:nvPr/>
        </p:nvSpPr>
        <p:spPr>
          <a:xfrm>
            <a:off x="8458200" y="6248400"/>
            <a:ext cx="381000" cy="381000"/>
          </a:xfrm>
          <a:prstGeom prst="actionButtonHom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Closing out Project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/>
              <a:t>Objectives:</a:t>
            </a:r>
          </a:p>
          <a:p>
            <a:r>
              <a:rPr lang="en-US" sz="2800" dirty="0" smtClean="0"/>
              <a:t>Final status report</a:t>
            </a:r>
          </a:p>
          <a:p>
            <a:r>
              <a:rPr lang="en-US" sz="2800" dirty="0" smtClean="0"/>
              <a:t>Final sign-off of the project; completion letter</a:t>
            </a:r>
          </a:p>
          <a:p>
            <a:r>
              <a:rPr lang="en-US" sz="2800" dirty="0" smtClean="0"/>
              <a:t>Project Evaluation report</a:t>
            </a:r>
          </a:p>
          <a:p>
            <a:r>
              <a:rPr lang="en-US" sz="2800" dirty="0" smtClean="0"/>
              <a:t>Ensuring that the project knowledge develop during the project is captured</a:t>
            </a:r>
          </a:p>
          <a:p>
            <a:r>
              <a:rPr lang="en-US" sz="2800" dirty="0" smtClean="0"/>
              <a:t>Materials management – Reuse, stocks</a:t>
            </a:r>
          </a:p>
          <a:p>
            <a:r>
              <a:rPr lang="en-US" sz="2800" dirty="0" smtClean="0"/>
              <a:t>Close out report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1981200" cy="36512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defRPr/>
            </a:pPr>
            <a:fld id="{30FA1E3E-DACB-463C-99C4-7CA6B02FBBB0}" type="slidenum">
              <a:rPr lang="en-US" smtClean="0"/>
              <a:pPr>
                <a:defRPr/>
              </a:pPr>
              <a:t>15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381000"/>
            <a:ext cx="8153400" cy="4953000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Project completion :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Deliverables produced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Timelines, cost effectiveness and quality of the deliverables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All agreed and approved specifications of deliverables achieved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Documents, plans, estimates, schedules, reports, and review information neatly filed and stored for future reference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Plans showing relationship between ongoing process are available, agreed, and approved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1981200" cy="36512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defRPr/>
            </a:pPr>
            <a:fld id="{30FA1E3E-DACB-463C-99C4-7CA6B02FBBB0}" type="slidenum">
              <a:rPr lang="en-US" smtClean="0"/>
              <a:pPr>
                <a:defRPr/>
              </a:pPr>
              <a:t>16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dirty="0" smtClean="0"/>
              <a:t>Project members and the organization know that the project has finished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Your manager knows that you have completed a successful project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Establish timeframe of evaluation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Establish and agree objectives of evaluation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Identify members of evaluation team and prepare for their information requirements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1981200" cy="36512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defRPr/>
            </a:pPr>
            <a:fld id="{30FA1E3E-DACB-463C-99C4-7CA6B02FBBB0}" type="slidenum">
              <a:rPr lang="en-US" smtClean="0"/>
              <a:pPr>
                <a:defRPr/>
              </a:pPr>
              <a:t>17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228600"/>
            <a:ext cx="8153400" cy="5105400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Close out Report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Project Background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Key Data of the design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Project Scope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Execution of the work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Lesson Learnt for each phase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Cost Evolution and Analysis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Schedule comparison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Project Organization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Documentation Management System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Recommendation for future projects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1981200" cy="36512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defRPr/>
            </a:pPr>
            <a:fld id="{30FA1E3E-DACB-463C-99C4-7CA6B02FBBB0}" type="slidenum">
              <a:rPr lang="en-US" smtClean="0"/>
              <a:pPr>
                <a:defRPr/>
              </a:pPr>
              <a:t>18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>
              <a:cs typeface="FreesiaUPC" pitchFamily="34" charset="-34"/>
            </a:endParaRP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7772400" cy="1905000"/>
          </a:xfrm>
        </p:spPr>
        <p:txBody>
          <a:bodyPr/>
          <a:lstStyle/>
          <a:p>
            <a:pPr algn="ctr">
              <a:buNone/>
            </a:pPr>
            <a:r>
              <a:rPr lang="en-US" sz="3600" b="1" dirty="0" smtClean="0">
                <a:solidFill>
                  <a:srgbClr val="0000FF"/>
                </a:solidFill>
              </a:rPr>
              <a:t>When life gives you 100 reasons to cry, show life that you have 1000 reasons to smile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1981200" cy="36512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defRPr/>
            </a:pPr>
            <a:fld id="{5B5C51EF-96A0-4C67-8DFA-D778B8A80656}" type="slidenum">
              <a:rPr lang="en-US" smtClean="0"/>
              <a:pPr>
                <a:defRPr/>
              </a:pPr>
              <a:t>19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FreesiaUPC" pitchFamily="34" charset="-34"/>
              </a:rPr>
              <a:t> </a:t>
            </a:r>
            <a:endParaRPr lang="th-TH" dirty="0" smtClean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3820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US" sz="2400" dirty="0" smtClean="0"/>
              <a:t>Failure to prioritize organization overall project load</a:t>
            </a:r>
          </a:p>
          <a:p>
            <a:pPr eaLnBrk="1" hangingPunct="1">
              <a:buFont typeface="Wingdings" pitchFamily="2" charset="2"/>
              <a:buChar char="q"/>
            </a:pPr>
            <a:endParaRPr lang="en-US" sz="2400" dirty="0" smtClean="0"/>
          </a:p>
          <a:p>
            <a:pPr eaLnBrk="1" hangingPunct="1">
              <a:buFont typeface="Wingdings" pitchFamily="2" charset="2"/>
              <a:buChar char="q"/>
            </a:pPr>
            <a:r>
              <a:rPr lang="en-US" sz="2400" dirty="0" smtClean="0"/>
              <a:t>Sponsors &amp; key stakeholders were encouraged to take a passive role on the project team</a:t>
            </a:r>
          </a:p>
          <a:p>
            <a:pPr eaLnBrk="1" hangingPunct="1">
              <a:buFont typeface="Wingdings" pitchFamily="2" charset="2"/>
              <a:buChar char="q"/>
            </a:pPr>
            <a:endParaRPr lang="en-US" sz="2400" dirty="0" smtClean="0"/>
          </a:p>
          <a:p>
            <a:pPr eaLnBrk="1" hangingPunct="1">
              <a:buFont typeface="Wingdings" pitchFamily="2" charset="2"/>
              <a:buChar char="q"/>
            </a:pPr>
            <a:r>
              <a:rPr lang="en-US" sz="2400" dirty="0" smtClean="0"/>
              <a:t>On-going committees were set up to focus on the management process</a:t>
            </a:r>
          </a:p>
          <a:p>
            <a:pPr eaLnBrk="1" hangingPunct="1">
              <a:buFont typeface="Wingdings" pitchFamily="2" charset="2"/>
              <a:buChar char="q"/>
            </a:pPr>
            <a:endParaRPr lang="en-US" sz="2400" dirty="0" smtClean="0"/>
          </a:p>
          <a:p>
            <a:pPr eaLnBrk="1" hangingPunct="1">
              <a:buFont typeface="Wingdings" pitchFamily="2" charset="2"/>
              <a:buChar char="q"/>
            </a:pPr>
            <a:r>
              <a:rPr lang="en-US" sz="2400" dirty="0" smtClean="0"/>
              <a:t>Team members were interrupted relentlessly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1981200" cy="36512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defRPr/>
            </a:pPr>
            <a:fld id="{0AC91BA2-F016-44A6-96CF-84F5E0C14F33}" type="slidenum">
              <a:rPr lang="en-US"/>
              <a:pPr>
                <a:defRPr/>
              </a:pPr>
              <a:t>2</a:t>
            </a:fld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533400" y="381000"/>
            <a:ext cx="5113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Why Projects go wrong?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400" dirty="0" smtClean="0"/>
              <a:t>A culture was created whereby project managers are expected to “roll over and take it” when substantive new deliverables are added</a:t>
            </a:r>
          </a:p>
          <a:p>
            <a:pPr>
              <a:buFont typeface="Wingdings" pitchFamily="2" charset="2"/>
              <a:buChar char="q"/>
            </a:pP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A whole bunch of previously unnamed stake holders were added half-way through the project when most of the deliverables have begun to take shape and asked for their opinions on the project and its deliverables</a:t>
            </a:r>
          </a:p>
          <a:p>
            <a:pPr>
              <a:buFont typeface="Wingdings" pitchFamily="2" charset="2"/>
              <a:buChar char="q"/>
            </a:pP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Project deliverables were described very vaguely</a:t>
            </a:r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1981200" cy="36512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defRPr/>
            </a:pPr>
            <a:fld id="{30FA1E3E-DACB-463C-99C4-7CA6B02FBBB0}" type="slidenum">
              <a:rPr lang="en-US" smtClean="0"/>
              <a:pPr>
                <a:defRPr/>
              </a:pPr>
              <a:t>3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400" dirty="0" smtClean="0"/>
              <a:t>Projects were rushed into getting them up and running</a:t>
            </a:r>
          </a:p>
          <a:p>
            <a:pPr>
              <a:buFont typeface="Wingdings" pitchFamily="2" charset="2"/>
              <a:buChar char="q"/>
            </a:pP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Sponsors were never forced to stand behind their approvals with a formal sign-off</a:t>
            </a:r>
          </a:p>
          <a:p>
            <a:pPr>
              <a:buFont typeface="Wingdings" pitchFamily="2" charset="2"/>
              <a:buChar char="q"/>
            </a:pP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Project managers had lots of responsibilities and deadlines, but no authority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1981200" cy="36512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defRPr/>
            </a:pPr>
            <a:fld id="{30FA1E3E-DACB-463C-99C4-7CA6B02FBBB0}" type="slidenum">
              <a:rPr lang="en-US" smtClean="0"/>
              <a:pPr>
                <a:defRPr/>
              </a:pPr>
              <a:t>4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Project Management Process - Example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1981200" cy="36512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defRPr/>
            </a:pPr>
            <a:fld id="{30FA1E3E-DACB-463C-99C4-7CA6B02FBBB0}" type="slidenum">
              <a:rPr lang="en-US" smtClean="0"/>
              <a:pPr>
                <a:defRPr/>
              </a:pPr>
              <a:t>5</a:t>
            </a:fld>
            <a:endParaRPr lang="th-TH"/>
          </a:p>
        </p:txBody>
      </p:sp>
      <p:sp>
        <p:nvSpPr>
          <p:cNvPr id="7" name="Rounded Rectangle 6">
            <a:hlinkClick r:id="rId2" action="ppaction://hlinksldjump"/>
          </p:cNvPr>
          <p:cNvSpPr/>
          <p:nvPr/>
        </p:nvSpPr>
        <p:spPr>
          <a:xfrm>
            <a:off x="1600200" y="1066800"/>
            <a:ext cx="327660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Development Plan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le 7">
            <a:hlinkClick r:id="rId2" action="ppaction://hlinksldjump"/>
          </p:cNvPr>
          <p:cNvSpPr/>
          <p:nvPr/>
        </p:nvSpPr>
        <p:spPr>
          <a:xfrm>
            <a:off x="1981200" y="1676400"/>
            <a:ext cx="327660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State of Requirement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ounded Rectangle 8">
            <a:hlinkClick r:id="rId3" action="ppaction://hlinksldjump"/>
          </p:cNvPr>
          <p:cNvSpPr/>
          <p:nvPr/>
        </p:nvSpPr>
        <p:spPr>
          <a:xfrm>
            <a:off x="2362200" y="2286000"/>
            <a:ext cx="3276600" cy="38100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Call For Tender to Bidders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hlinkClick r:id="rId4" action="ppaction://hlinksldjump"/>
          </p:cNvPr>
          <p:cNvSpPr/>
          <p:nvPr/>
        </p:nvSpPr>
        <p:spPr>
          <a:xfrm>
            <a:off x="2743200" y="2895600"/>
            <a:ext cx="3276600" cy="38100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Evaluation &amp; Negotiation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le 10">
            <a:hlinkClick r:id="rId4" action="ppaction://hlinksldjump"/>
          </p:cNvPr>
          <p:cNvSpPr/>
          <p:nvPr/>
        </p:nvSpPr>
        <p:spPr>
          <a:xfrm>
            <a:off x="3124200" y="3505200"/>
            <a:ext cx="3276600" cy="38100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Contract Award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ounded Rectangle 11">
            <a:hlinkClick r:id="rId5" action="ppaction://hlinksldjump"/>
          </p:cNvPr>
          <p:cNvSpPr/>
          <p:nvPr/>
        </p:nvSpPr>
        <p:spPr>
          <a:xfrm>
            <a:off x="3505200" y="4114800"/>
            <a:ext cx="3276600" cy="381000"/>
          </a:xfrm>
          <a:prstGeom prst="roundRect">
            <a:avLst/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Project Execution</a:t>
            </a:r>
            <a:endParaRPr lang="en-US" dirty="0"/>
          </a:p>
        </p:txBody>
      </p:sp>
      <p:sp>
        <p:nvSpPr>
          <p:cNvPr id="13" name="Rounded Rectangle 12">
            <a:hlinkClick r:id="rId6" action="ppaction://hlinksldjump"/>
          </p:cNvPr>
          <p:cNvSpPr/>
          <p:nvPr/>
        </p:nvSpPr>
        <p:spPr>
          <a:xfrm>
            <a:off x="3886200" y="4724400"/>
            <a:ext cx="3276600" cy="381000"/>
          </a:xfrm>
          <a:prstGeom prst="roundRect">
            <a:avLst/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Completion &amp; Handover</a:t>
            </a:r>
            <a:endParaRPr lang="en-US" dirty="0"/>
          </a:p>
        </p:txBody>
      </p:sp>
      <p:sp>
        <p:nvSpPr>
          <p:cNvPr id="14" name="Rounded Rectangle 13">
            <a:hlinkClick r:id="rId7" action="ppaction://hlinksldjump"/>
          </p:cNvPr>
          <p:cNvSpPr/>
          <p:nvPr/>
        </p:nvSpPr>
        <p:spPr>
          <a:xfrm>
            <a:off x="4267200" y="5334000"/>
            <a:ext cx="3276600" cy="3810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Project Close out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3048000" y="1447800"/>
            <a:ext cx="381000" cy="22860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3429000" y="2057400"/>
            <a:ext cx="381000" cy="22860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3810000" y="2667000"/>
            <a:ext cx="381000" cy="22860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4191000" y="3276600"/>
            <a:ext cx="381000" cy="22860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4572000" y="3886200"/>
            <a:ext cx="381000" cy="22860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4953000" y="4495800"/>
            <a:ext cx="381000" cy="22860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5334000" y="5105400"/>
            <a:ext cx="381000" cy="22860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638800" y="1219200"/>
            <a:ext cx="533400" cy="533400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6477000" y="2590800"/>
            <a:ext cx="533400" cy="533400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7239000" y="4038600"/>
            <a:ext cx="533400" cy="533400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7924800" y="5257800"/>
            <a:ext cx="533400" cy="533400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531352" cy="4495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b="1" dirty="0" smtClean="0"/>
              <a:t>Development Plan</a:t>
            </a:r>
          </a:p>
          <a:p>
            <a:pPr>
              <a:buNone/>
            </a:pPr>
            <a:r>
              <a:rPr lang="en-US" sz="2400" dirty="0" smtClean="0"/>
              <a:t>		A plan of development of the overall picture of the field/ area, indicates the needs of each development phase by calculating the cost and return.</a:t>
            </a: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Statement of Requirements </a:t>
            </a:r>
          </a:p>
          <a:p>
            <a:pPr>
              <a:buNone/>
            </a:pPr>
            <a:r>
              <a:rPr lang="en-US" sz="2400" dirty="0" smtClean="0"/>
              <a:t>		Identify the clear definition of a new project's requirements, </a:t>
            </a:r>
            <a:r>
              <a:rPr lang="en-GB" sz="2400" dirty="0" smtClean="0"/>
              <a:t>what the project would like to deliver but allowing sufficient flexibility to allow contractor to provide innovative and value for money proposals. </a:t>
            </a:r>
            <a:r>
              <a:rPr lang="en-US" sz="2400" dirty="0" smtClean="0"/>
              <a:t>It is also a document which is referred to constantly throughout the project to act as a benchmark for scoping the project.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1981200" cy="36512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defRPr/>
            </a:pPr>
            <a:fld id="{30FA1E3E-DACB-463C-99C4-7CA6B02FBBB0}" type="slidenum">
              <a:rPr lang="en-US" smtClean="0"/>
              <a:pPr>
                <a:defRPr/>
              </a:pPr>
              <a:t>6</a:t>
            </a:fld>
            <a:endParaRPr lang="th-TH"/>
          </a:p>
        </p:txBody>
      </p:sp>
      <p:sp>
        <p:nvSpPr>
          <p:cNvPr id="5" name="Action Button: Home 4">
            <a:hlinkClick r:id="rId2" action="ppaction://hlinksldjump" highlightClick="1"/>
          </p:cNvPr>
          <p:cNvSpPr/>
          <p:nvPr/>
        </p:nvSpPr>
        <p:spPr>
          <a:xfrm>
            <a:off x="8458200" y="6248400"/>
            <a:ext cx="381000" cy="381000"/>
          </a:xfrm>
          <a:prstGeom prst="actionButtonHom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Call For Tender to Bidders (CFT)</a:t>
            </a:r>
          </a:p>
          <a:p>
            <a:pPr>
              <a:buNone/>
            </a:pPr>
            <a:r>
              <a:rPr lang="en-US" sz="2400" b="1" dirty="0" smtClean="0"/>
              <a:t>ITT (Invitation to Tender)</a:t>
            </a:r>
          </a:p>
          <a:p>
            <a:pPr>
              <a:buNone/>
            </a:pPr>
            <a:r>
              <a:rPr lang="en-US" sz="2400" dirty="0" smtClean="0"/>
              <a:t>		A formal statement of requirements sent to bidders within approved bidder-list, inviting the submission of a formal proposal for completing a project. It should provide background information on the organization and identify the key areas that bidders need to address such as functionality and technical operating requirements. A </a:t>
            </a:r>
            <a:r>
              <a:rPr lang="en-US" sz="2400" b="1" u="sng" dirty="0" smtClean="0"/>
              <a:t>schedule</a:t>
            </a:r>
            <a:r>
              <a:rPr lang="en-US" sz="2400" dirty="0" smtClean="0"/>
              <a:t> for the tendering process should also be included.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1981200" cy="36512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defRPr/>
            </a:pPr>
            <a:fld id="{30FA1E3E-DACB-463C-99C4-7CA6B02FBBB0}" type="slidenum">
              <a:rPr lang="en-US" smtClean="0"/>
              <a:pPr>
                <a:defRPr/>
              </a:pPr>
              <a:t>7</a:t>
            </a:fld>
            <a:endParaRPr lang="th-TH"/>
          </a:p>
        </p:txBody>
      </p:sp>
      <p:sp>
        <p:nvSpPr>
          <p:cNvPr id="5" name="TextBox 4"/>
          <p:cNvSpPr txBox="1"/>
          <p:nvPr/>
        </p:nvSpPr>
        <p:spPr>
          <a:xfrm>
            <a:off x="5486400" y="4953000"/>
            <a:ext cx="2696572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Specification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Completion Date</a:t>
            </a:r>
            <a:endParaRPr lang="en-US" sz="2000" b="1" dirty="0"/>
          </a:p>
        </p:txBody>
      </p:sp>
      <p:sp>
        <p:nvSpPr>
          <p:cNvPr id="6" name="Action Button: Home 5">
            <a:hlinkClick r:id="rId2" action="ppaction://hlinksldjump" highlightClick="1"/>
          </p:cNvPr>
          <p:cNvSpPr/>
          <p:nvPr/>
        </p:nvSpPr>
        <p:spPr>
          <a:xfrm>
            <a:off x="8458200" y="6248400"/>
            <a:ext cx="381000" cy="381000"/>
          </a:xfrm>
          <a:prstGeom prst="actionButtonHom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57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At this stage, we should prepare:</a:t>
            </a:r>
          </a:p>
          <a:p>
            <a:r>
              <a:rPr lang="en-US" sz="2800" dirty="0" smtClean="0"/>
              <a:t>Contract Strategy</a:t>
            </a:r>
          </a:p>
          <a:p>
            <a:r>
              <a:rPr lang="en-US" sz="2800" dirty="0" smtClean="0"/>
              <a:t>Contract details preparing</a:t>
            </a:r>
          </a:p>
          <a:p>
            <a:r>
              <a:rPr lang="en-US" sz="2800" dirty="0" smtClean="0"/>
              <a:t>Estimate Budget</a:t>
            </a:r>
          </a:p>
          <a:p>
            <a:r>
              <a:rPr lang="en-US" sz="2800" dirty="0" smtClean="0"/>
              <a:t>Appoint Accounting people</a:t>
            </a:r>
          </a:p>
          <a:p>
            <a:r>
              <a:rPr lang="en-US" sz="2800" dirty="0" smtClean="0"/>
              <a:t>AFE</a:t>
            </a:r>
          </a:p>
          <a:p>
            <a:r>
              <a:rPr lang="en-US" sz="2800" dirty="0" smtClean="0"/>
              <a:t>Overall estimate schedule</a:t>
            </a:r>
          </a:p>
          <a:p>
            <a:r>
              <a:rPr lang="en-US" sz="2800" dirty="0" smtClean="0"/>
              <a:t>Project team forming up</a:t>
            </a:r>
          </a:p>
          <a:p>
            <a:r>
              <a:rPr lang="en-US" sz="2800" dirty="0" smtClean="0"/>
              <a:t>PEP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1981200" cy="36512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defRPr/>
            </a:pPr>
            <a:fld id="{30FA1E3E-DACB-463C-99C4-7CA6B02FBBB0}" type="slidenum">
              <a:rPr lang="en-US" smtClean="0"/>
              <a:pPr>
                <a:defRPr/>
              </a:pPr>
              <a:t>8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Evaluation &amp; Negotiation</a:t>
            </a:r>
          </a:p>
          <a:p>
            <a:pPr>
              <a:buNone/>
            </a:pPr>
            <a:r>
              <a:rPr lang="en-US" sz="2400" dirty="0" smtClean="0"/>
              <a:t>		Technical and Commercial evaluation criteria/ scoring is done by </a:t>
            </a:r>
            <a:r>
              <a:rPr lang="en-US" sz="2400" u="sng" dirty="0" smtClean="0"/>
              <a:t>Approved</a:t>
            </a:r>
            <a:r>
              <a:rPr lang="en-US" sz="2400" dirty="0" smtClean="0"/>
              <a:t> Technical/ Commercial evaluation team. The result is reported to Committee and Board of Director.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b="1" dirty="0" smtClean="0"/>
              <a:t>Contract Award</a:t>
            </a:r>
          </a:p>
          <a:p>
            <a:pPr>
              <a:buNone/>
            </a:pPr>
            <a:r>
              <a:rPr lang="en-US" sz="2400" b="1" dirty="0" smtClean="0"/>
              <a:t>		</a:t>
            </a:r>
            <a:r>
              <a:rPr lang="en-US" sz="2400" dirty="0" smtClean="0"/>
              <a:t>This stage includes approval process to get an official approval from Committee and Board of Director.</a:t>
            </a:r>
            <a:endParaRPr lang="en-US" sz="2400" b="1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1981200" cy="36512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defRPr/>
            </a:pPr>
            <a:fld id="{30FA1E3E-DACB-463C-99C4-7CA6B02FBBB0}" type="slidenum">
              <a:rPr lang="en-US" smtClean="0"/>
              <a:pPr>
                <a:defRPr/>
              </a:pPr>
              <a:t>9</a:t>
            </a:fld>
            <a:endParaRPr lang="th-TH"/>
          </a:p>
        </p:txBody>
      </p:sp>
      <p:sp>
        <p:nvSpPr>
          <p:cNvPr id="5" name="Action Button: Home 4">
            <a:hlinkClick r:id="rId2" action="ppaction://hlinksldjump" highlightClick="1"/>
          </p:cNvPr>
          <p:cNvSpPr/>
          <p:nvPr/>
        </p:nvSpPr>
        <p:spPr>
          <a:xfrm>
            <a:off x="8458200" y="6248400"/>
            <a:ext cx="381000" cy="381000"/>
          </a:xfrm>
          <a:prstGeom prst="actionButtonHom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ople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People</Template>
  <TotalTime>753</TotalTime>
  <Words>533</Words>
  <Application>Microsoft Office PowerPoint</Application>
  <PresentationFormat>นำเสนอทางหน้าจอ (4:3)</PresentationFormat>
  <Paragraphs>145</Paragraphs>
  <Slides>19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19</vt:i4>
      </vt:variant>
    </vt:vector>
  </HeadingPairs>
  <TitlesOfParts>
    <vt:vector size="20" baseType="lpstr">
      <vt:lpstr>People</vt:lpstr>
      <vt:lpstr>ภาพนิ่ง 1</vt:lpstr>
      <vt:lpstr> </vt:lpstr>
      <vt:lpstr>ภาพนิ่ง 3</vt:lpstr>
      <vt:lpstr>ภาพนิ่ง 4</vt:lpstr>
      <vt:lpstr>Project Management Process - Example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Closing out Project</vt:lpstr>
      <vt:lpstr>ภาพนิ่ง 16</vt:lpstr>
      <vt:lpstr>ภาพนิ่ง 17</vt:lpstr>
      <vt:lpstr>ภาพนิ่ง 18</vt:lpstr>
      <vt:lpstr>ภาพนิ่ง 19</vt:lpstr>
    </vt:vector>
  </TitlesOfParts>
  <Company>PTT Exploration &amp; Production Plc.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</dc:title>
  <dc:creator>Information Technology</dc:creator>
  <cp:lastModifiedBy>inc-atom01</cp:lastModifiedBy>
  <cp:revision>62</cp:revision>
  <dcterms:created xsi:type="dcterms:W3CDTF">2008-12-31T21:14:48Z</dcterms:created>
  <dcterms:modified xsi:type="dcterms:W3CDTF">2012-02-17T08:17:07Z</dcterms:modified>
</cp:coreProperties>
</file>