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notesMasterIdLst>
    <p:notesMasterId r:id="rId29"/>
  </p:notesMasterIdLst>
  <p:handoutMasterIdLst>
    <p:handoutMasterId r:id="rId30"/>
  </p:handoutMasterIdLst>
  <p:sldIdLst>
    <p:sldId id="309" r:id="rId2"/>
    <p:sldId id="318" r:id="rId3"/>
    <p:sldId id="320" r:id="rId4"/>
    <p:sldId id="321" r:id="rId5"/>
    <p:sldId id="328" r:id="rId6"/>
    <p:sldId id="329" r:id="rId7"/>
    <p:sldId id="322" r:id="rId8"/>
    <p:sldId id="323" r:id="rId9"/>
    <p:sldId id="324" r:id="rId10"/>
    <p:sldId id="325" r:id="rId11"/>
    <p:sldId id="326" r:id="rId12"/>
    <p:sldId id="327" r:id="rId13"/>
    <p:sldId id="262" r:id="rId14"/>
    <p:sldId id="290" r:id="rId15"/>
    <p:sldId id="306" r:id="rId16"/>
    <p:sldId id="307" r:id="rId17"/>
    <p:sldId id="291" r:id="rId18"/>
    <p:sldId id="303" r:id="rId19"/>
    <p:sldId id="304" r:id="rId20"/>
    <p:sldId id="305" r:id="rId21"/>
    <p:sldId id="300" r:id="rId22"/>
    <p:sldId id="330" r:id="rId23"/>
    <p:sldId id="301" r:id="rId24"/>
    <p:sldId id="331" r:id="rId25"/>
    <p:sldId id="332" r:id="rId26"/>
    <p:sldId id="296" r:id="rId27"/>
    <p:sldId id="289" r:id="rId28"/>
  </p:sldIdLst>
  <p:sldSz cx="9144000" cy="6858000" type="screen4x3"/>
  <p:notesSz cx="7099300" cy="10234613"/>
  <p:defaultTextStyle>
    <a:defPPr>
      <a:defRPr lang="th-TH"/>
    </a:defPPr>
    <a:lvl1pPr algn="l" rtl="0" fontAlgn="base">
      <a:spcBef>
        <a:spcPct val="0"/>
      </a:spcBef>
      <a:spcAft>
        <a:spcPct val="0"/>
      </a:spcAft>
      <a:defRPr kern="1200">
        <a:solidFill>
          <a:schemeClr val="tx1"/>
        </a:solidFill>
        <a:latin typeface="Verdana" pitchFamily="34" charset="0"/>
        <a:ea typeface="+mn-ea"/>
        <a:cs typeface="Angsana New" pitchFamily="18" charset="-34"/>
      </a:defRPr>
    </a:lvl1pPr>
    <a:lvl2pPr marL="457200" algn="l" rtl="0" fontAlgn="base">
      <a:spcBef>
        <a:spcPct val="0"/>
      </a:spcBef>
      <a:spcAft>
        <a:spcPct val="0"/>
      </a:spcAft>
      <a:defRPr kern="1200">
        <a:solidFill>
          <a:schemeClr val="tx1"/>
        </a:solidFill>
        <a:latin typeface="Verdana" pitchFamily="34" charset="0"/>
        <a:ea typeface="+mn-ea"/>
        <a:cs typeface="Angsana New" pitchFamily="18" charset="-34"/>
      </a:defRPr>
    </a:lvl2pPr>
    <a:lvl3pPr marL="914400" algn="l" rtl="0" fontAlgn="base">
      <a:spcBef>
        <a:spcPct val="0"/>
      </a:spcBef>
      <a:spcAft>
        <a:spcPct val="0"/>
      </a:spcAft>
      <a:defRPr kern="1200">
        <a:solidFill>
          <a:schemeClr val="tx1"/>
        </a:solidFill>
        <a:latin typeface="Verdana" pitchFamily="34" charset="0"/>
        <a:ea typeface="+mn-ea"/>
        <a:cs typeface="Angsana New" pitchFamily="18" charset="-34"/>
      </a:defRPr>
    </a:lvl3pPr>
    <a:lvl4pPr marL="1371600" algn="l" rtl="0" fontAlgn="base">
      <a:spcBef>
        <a:spcPct val="0"/>
      </a:spcBef>
      <a:spcAft>
        <a:spcPct val="0"/>
      </a:spcAft>
      <a:defRPr kern="1200">
        <a:solidFill>
          <a:schemeClr val="tx1"/>
        </a:solidFill>
        <a:latin typeface="Verdana" pitchFamily="34" charset="0"/>
        <a:ea typeface="+mn-ea"/>
        <a:cs typeface="Angsana New" pitchFamily="18" charset="-34"/>
      </a:defRPr>
    </a:lvl4pPr>
    <a:lvl5pPr marL="1828800" algn="l" rtl="0" fontAlgn="base">
      <a:spcBef>
        <a:spcPct val="0"/>
      </a:spcBef>
      <a:spcAft>
        <a:spcPct val="0"/>
      </a:spcAft>
      <a:defRPr kern="1200">
        <a:solidFill>
          <a:schemeClr val="tx1"/>
        </a:solidFill>
        <a:latin typeface="Verdana" pitchFamily="34" charset="0"/>
        <a:ea typeface="+mn-ea"/>
        <a:cs typeface="Angsana New" pitchFamily="18" charset="-34"/>
      </a:defRPr>
    </a:lvl5pPr>
    <a:lvl6pPr marL="2286000" algn="l" defTabSz="914400" rtl="0" eaLnBrk="1" latinLnBrk="0" hangingPunct="1">
      <a:defRPr kern="1200">
        <a:solidFill>
          <a:schemeClr val="tx1"/>
        </a:solidFill>
        <a:latin typeface="Verdana" pitchFamily="34" charset="0"/>
        <a:ea typeface="+mn-ea"/>
        <a:cs typeface="Angsana New" pitchFamily="18" charset="-34"/>
      </a:defRPr>
    </a:lvl6pPr>
    <a:lvl7pPr marL="2743200" algn="l" defTabSz="914400" rtl="0" eaLnBrk="1" latinLnBrk="0" hangingPunct="1">
      <a:defRPr kern="1200">
        <a:solidFill>
          <a:schemeClr val="tx1"/>
        </a:solidFill>
        <a:latin typeface="Verdana" pitchFamily="34" charset="0"/>
        <a:ea typeface="+mn-ea"/>
        <a:cs typeface="Angsana New" pitchFamily="18" charset="-34"/>
      </a:defRPr>
    </a:lvl7pPr>
    <a:lvl8pPr marL="3200400" algn="l" defTabSz="914400" rtl="0" eaLnBrk="1" latinLnBrk="0" hangingPunct="1">
      <a:defRPr kern="1200">
        <a:solidFill>
          <a:schemeClr val="tx1"/>
        </a:solidFill>
        <a:latin typeface="Verdana" pitchFamily="34" charset="0"/>
        <a:ea typeface="+mn-ea"/>
        <a:cs typeface="Angsana New" pitchFamily="18" charset="-34"/>
      </a:defRPr>
    </a:lvl8pPr>
    <a:lvl9pPr marL="3657600" algn="l" defTabSz="914400" rtl="0" eaLnBrk="1" latinLnBrk="0" hangingPunct="1">
      <a:defRPr kern="1200">
        <a:solidFill>
          <a:schemeClr val="tx1"/>
        </a:solidFill>
        <a:latin typeface="Verdana" pitchFamily="34" charset="0"/>
        <a:ea typeface="+mn-ea"/>
        <a:cs typeface="Angsana New" pitchFamily="18" charset="-3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6FE06"/>
    <a:srgbClr val="1EC5E6"/>
    <a:srgbClr val="CC00CC"/>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644" autoAdjust="0"/>
    <p:restoredTop sz="94660"/>
  </p:normalViewPr>
  <p:slideViewPr>
    <p:cSldViewPr>
      <p:cViewPr varScale="1">
        <p:scale>
          <a:sx n="86" d="100"/>
          <a:sy n="86" d="100"/>
        </p:scale>
        <p:origin x="-8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0CC0CFD7-4EDA-4855-B976-98FAFD196C13}" type="datetimeFigureOut">
              <a:rPr lang="en-US" smtClean="0"/>
              <a:pPr/>
              <a:t>2/10/2012</a:t>
            </a:fld>
            <a:endParaRPr lang="en-US"/>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311A9050-F34B-457A-8EB1-F005C458C35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atin typeface="Arial" charset="0"/>
              </a:defRPr>
            </a:lvl1pPr>
          </a:lstStyle>
          <a:p>
            <a:pPr>
              <a:defRPr/>
            </a:pPr>
            <a:endParaRPr lang="th-TH"/>
          </a:p>
        </p:txBody>
      </p:sp>
      <p:sp>
        <p:nvSpPr>
          <p:cNvPr id="77827" name="Rectangle 3"/>
          <p:cNvSpPr>
            <a:spLocks noGrp="1" noChangeArrowheads="1"/>
          </p:cNvSpPr>
          <p:nvPr>
            <p:ph type="dt" idx="1"/>
          </p:nvPr>
        </p:nvSpPr>
        <p:spPr bwMode="auto">
          <a:xfrm>
            <a:off x="4021294"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atin typeface="Arial" charset="0"/>
              </a:defRPr>
            </a:lvl1pPr>
          </a:lstStyle>
          <a:p>
            <a:pPr>
              <a:defRPr/>
            </a:pPr>
            <a:endParaRPr lang="th-TH"/>
          </a:p>
        </p:txBody>
      </p:sp>
      <p:sp>
        <p:nvSpPr>
          <p:cNvPr id="6451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709930" y="4861441"/>
            <a:ext cx="5679440" cy="4605576"/>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th-TH" noProof="0" smtClean="0"/>
              <a:t>Click to edit Master text styles</a:t>
            </a:r>
          </a:p>
          <a:p>
            <a:pPr lvl="1"/>
            <a:r>
              <a:rPr lang="th-TH" noProof="0" smtClean="0"/>
              <a:t>Second level</a:t>
            </a:r>
          </a:p>
          <a:p>
            <a:pPr lvl="2"/>
            <a:r>
              <a:rPr lang="th-TH" noProof="0" smtClean="0"/>
              <a:t>Third level</a:t>
            </a:r>
          </a:p>
          <a:p>
            <a:pPr lvl="3"/>
            <a:r>
              <a:rPr lang="th-TH" noProof="0" smtClean="0"/>
              <a:t>Fourth level</a:t>
            </a:r>
          </a:p>
          <a:p>
            <a:pPr lvl="4"/>
            <a:r>
              <a:rPr lang="th-TH" noProof="0" smtClean="0"/>
              <a:t>Fifth level</a:t>
            </a:r>
          </a:p>
        </p:txBody>
      </p:sp>
      <p:sp>
        <p:nvSpPr>
          <p:cNvPr id="77830" name="Rectangle 6"/>
          <p:cNvSpPr>
            <a:spLocks noGrp="1" noChangeArrowheads="1"/>
          </p:cNvSpPr>
          <p:nvPr>
            <p:ph type="ftr" sz="quarter" idx="4"/>
          </p:nvPr>
        </p:nvSpPr>
        <p:spPr bwMode="auto">
          <a:xfrm>
            <a:off x="0" y="9721106"/>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atin typeface="Arial" charset="0"/>
              </a:defRPr>
            </a:lvl1pPr>
          </a:lstStyle>
          <a:p>
            <a:pPr>
              <a:defRPr/>
            </a:pPr>
            <a:endParaRPr lang="th-TH"/>
          </a:p>
        </p:txBody>
      </p:sp>
      <p:sp>
        <p:nvSpPr>
          <p:cNvPr id="77831" name="Rectangle 7"/>
          <p:cNvSpPr>
            <a:spLocks noGrp="1" noChangeArrowheads="1"/>
          </p:cNvSpPr>
          <p:nvPr>
            <p:ph type="sldNum" sz="quarter" idx="5"/>
          </p:nvPr>
        </p:nvSpPr>
        <p:spPr bwMode="auto">
          <a:xfrm>
            <a:off x="4021294" y="9721106"/>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atin typeface="Arial" charset="0"/>
              </a:defRPr>
            </a:lvl1pPr>
          </a:lstStyle>
          <a:p>
            <a:pPr>
              <a:defRPr/>
            </a:pPr>
            <a:fld id="{5C39C4B1-1C59-4FC7-BC15-E8D5E78E9507}" type="slidenum">
              <a:rPr lang="en-US"/>
              <a:pPr>
                <a:defRPr/>
              </a:pPr>
              <a:t>‹#›</a:t>
            </a:fld>
            <a:endParaRPr lang="th-TH"/>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Arial" charset="0"/>
        <a:ea typeface="+mn-ea"/>
        <a:cs typeface="Tahoma" pitchFamily="34" charset="0"/>
      </a:defRPr>
    </a:lvl1pPr>
    <a:lvl2pPr marL="457200" algn="l" rtl="0" eaLnBrk="0" fontAlgn="base" hangingPunct="0">
      <a:spcBef>
        <a:spcPct val="30000"/>
      </a:spcBef>
      <a:spcAft>
        <a:spcPct val="0"/>
      </a:spcAft>
      <a:defRPr kern="1200">
        <a:solidFill>
          <a:schemeClr val="tx1"/>
        </a:solidFill>
        <a:latin typeface="Arial" charset="0"/>
        <a:ea typeface="+mn-ea"/>
        <a:cs typeface="Tahoma" pitchFamily="34" charset="0"/>
      </a:defRPr>
    </a:lvl2pPr>
    <a:lvl3pPr marL="914400" algn="l" rtl="0" eaLnBrk="0" fontAlgn="base" hangingPunct="0">
      <a:spcBef>
        <a:spcPct val="30000"/>
      </a:spcBef>
      <a:spcAft>
        <a:spcPct val="0"/>
      </a:spcAft>
      <a:defRPr kern="1200">
        <a:solidFill>
          <a:schemeClr val="tx1"/>
        </a:solidFill>
        <a:latin typeface="Arial" charset="0"/>
        <a:ea typeface="+mn-ea"/>
        <a:cs typeface="Tahoma" pitchFamily="34" charset="0"/>
      </a:defRPr>
    </a:lvl3pPr>
    <a:lvl4pPr marL="1371600" algn="l" rtl="0" eaLnBrk="0" fontAlgn="base" hangingPunct="0">
      <a:spcBef>
        <a:spcPct val="30000"/>
      </a:spcBef>
      <a:spcAft>
        <a:spcPct val="0"/>
      </a:spcAft>
      <a:defRPr kern="1200">
        <a:solidFill>
          <a:schemeClr val="tx1"/>
        </a:solidFill>
        <a:latin typeface="Arial" charset="0"/>
        <a:ea typeface="+mn-ea"/>
        <a:cs typeface="Tahoma" pitchFamily="34" charset="0"/>
      </a:defRPr>
    </a:lvl4pPr>
    <a:lvl5pPr marL="1828800" algn="l" rtl="0" eaLnBrk="0" fontAlgn="base" hangingPunct="0">
      <a:spcBef>
        <a:spcPct val="30000"/>
      </a:spcBef>
      <a:spcAft>
        <a:spcPct val="0"/>
      </a:spcAft>
      <a:defRPr kern="1200">
        <a:solidFill>
          <a:schemeClr val="tx1"/>
        </a:solidFill>
        <a:latin typeface="Arial" charset="0"/>
        <a:ea typeface="+mn-ea"/>
        <a:cs typeface="Tahom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powerpointstyles.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3" name="Text Box 29"/>
          <p:cNvSpPr txBox="1">
            <a:spLocks noChangeArrowheads="1"/>
          </p:cNvSpPr>
          <p:nvPr/>
        </p:nvSpPr>
        <p:spPr bwMode="auto">
          <a:xfrm>
            <a:off x="3348038" y="6237288"/>
            <a:ext cx="2990850" cy="366712"/>
          </a:xfrm>
          <a:prstGeom prst="rect">
            <a:avLst/>
          </a:prstGeom>
          <a:noFill/>
          <a:ln w="9525">
            <a:noFill/>
            <a:miter lim="800000"/>
            <a:headEnd/>
            <a:tailEnd/>
          </a:ln>
          <a:effectLst/>
        </p:spPr>
        <p:txBody>
          <a:bodyPr wrap="none">
            <a:spAutoFit/>
          </a:bodyPr>
          <a:lstStyle/>
          <a:p>
            <a:r>
              <a:rPr lang="fr-FR">
                <a:hlinkClick r:id="rId13"/>
              </a:rPr>
              <a:t>Free Powerpoint Templates</a:t>
            </a:r>
            <a:endParaRPr lang="fr-FR"/>
          </a:p>
        </p:txBody>
      </p:sp>
      <p:pic>
        <p:nvPicPr>
          <p:cNvPr id="1052" name="Picture 28" descr="2"/>
          <p:cNvPicPr>
            <a:picLocks noChangeAspect="1" noChangeArrowheads="1"/>
          </p:cNvPicPr>
          <p:nvPr/>
        </p:nvPicPr>
        <p:blipFill>
          <a:blip r:embed="rId14" cstate="print"/>
          <a:srcRect/>
          <a:stretch>
            <a:fillRect/>
          </a:stretch>
        </p:blipFill>
        <p:spPr bwMode="auto">
          <a:xfrm>
            <a:off x="0" y="0"/>
            <a:ext cx="9144000" cy="6858000"/>
          </a:xfrm>
          <a:prstGeom prst="rect">
            <a:avLst/>
          </a:prstGeom>
          <a:noFill/>
        </p:spPr>
      </p:pic>
      <p:sp>
        <p:nvSpPr>
          <p:cNvPr id="1032" name="Text Box 8"/>
          <p:cNvSpPr txBox="1">
            <a:spLocks noChangeArrowheads="1"/>
          </p:cNvSpPr>
          <p:nvPr/>
        </p:nvSpPr>
        <p:spPr bwMode="auto">
          <a:xfrm>
            <a:off x="7962900" y="6375400"/>
            <a:ext cx="1073150" cy="366713"/>
          </a:xfrm>
          <a:prstGeom prst="rect">
            <a:avLst/>
          </a:prstGeom>
          <a:noFill/>
          <a:ln w="9525">
            <a:noFill/>
            <a:miter lim="800000"/>
            <a:headEnd/>
            <a:tailEnd/>
          </a:ln>
          <a:effectLst/>
        </p:spPr>
        <p:txBody>
          <a:bodyPr wrap="none">
            <a:spAutoFit/>
          </a:bodyPr>
          <a:lstStyle/>
          <a:p>
            <a:r>
              <a:rPr lang="fr-FR" b="1">
                <a:solidFill>
                  <a:schemeClr val="bg1"/>
                </a:solidFill>
              </a:rPr>
              <a:t>Page </a:t>
            </a:r>
            <a:fld id="{B64FCAFF-BC26-4CDF-A5FB-5C6B9E3A2DF5}" type="slidenum">
              <a:rPr lang="fr-FR" b="1">
                <a:solidFill>
                  <a:schemeClr val="bg1"/>
                </a:solidFill>
              </a:rPr>
              <a:pPr/>
              <a:t>‹#›</a:t>
            </a:fld>
            <a:endParaRPr lang="fr-FR" b="1">
              <a:solidFill>
                <a:schemeClr val="bg1"/>
              </a:solidFill>
            </a:endParaRPr>
          </a:p>
        </p:txBody>
      </p:sp>
    </p:spTree>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powerpointstyle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2" name="Text Box 24"/>
          <p:cNvSpPr txBox="1">
            <a:spLocks noChangeArrowheads="1"/>
          </p:cNvSpPr>
          <p:nvPr/>
        </p:nvSpPr>
        <p:spPr bwMode="auto">
          <a:xfrm>
            <a:off x="3348038" y="6237288"/>
            <a:ext cx="2990850" cy="366712"/>
          </a:xfrm>
          <a:prstGeom prst="rect">
            <a:avLst/>
          </a:prstGeom>
          <a:noFill/>
          <a:ln w="9525">
            <a:noFill/>
            <a:miter lim="800000"/>
            <a:headEnd/>
            <a:tailEnd/>
          </a:ln>
          <a:effectLst/>
        </p:spPr>
        <p:txBody>
          <a:bodyPr wrap="none">
            <a:spAutoFit/>
          </a:bodyPr>
          <a:lstStyle/>
          <a:p>
            <a:r>
              <a:rPr lang="fr-FR">
                <a:hlinkClick r:id="rId2"/>
              </a:rPr>
              <a:t>Free Powerpoint Templates</a:t>
            </a:r>
            <a:endParaRPr lang="fr-FR"/>
          </a:p>
        </p:txBody>
      </p:sp>
      <p:pic>
        <p:nvPicPr>
          <p:cNvPr id="2071" name="Picture 23" descr="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054" name="Text Box 6"/>
          <p:cNvSpPr txBox="1">
            <a:spLocks noChangeArrowheads="1"/>
          </p:cNvSpPr>
          <p:nvPr/>
        </p:nvSpPr>
        <p:spPr bwMode="auto">
          <a:xfrm>
            <a:off x="1" y="0"/>
            <a:ext cx="9143999" cy="979069"/>
          </a:xfrm>
          <a:prstGeom prst="rect">
            <a:avLst/>
          </a:prstGeom>
          <a:noFill/>
          <a:ln w="9525">
            <a:noFill/>
            <a:miter lim="800000"/>
            <a:headEnd/>
            <a:tailEnd/>
          </a:ln>
          <a:effectLst/>
        </p:spPr>
        <p:txBody>
          <a:bodyPr wrap="square" lIns="180000" tIns="180000" rIns="180000" bIns="180000">
            <a:spAutoFit/>
          </a:bodyPr>
          <a:lstStyle/>
          <a:p>
            <a:pPr algn="ctr"/>
            <a:r>
              <a:rPr lang="en-US" sz="4000" b="1" dirty="0" smtClean="0">
                <a:solidFill>
                  <a:srgbClr val="0000FF"/>
                </a:solidFill>
              </a:rPr>
              <a:t>Project Cost &amp; Estimation</a:t>
            </a:r>
            <a:endParaRPr lang="fr-FR" sz="2800" b="1" i="1" dirty="0">
              <a:solidFill>
                <a:srgbClr val="0000FF"/>
              </a:solidFill>
            </a:endParaRPr>
          </a:p>
        </p:txBody>
      </p:sp>
      <p:sp>
        <p:nvSpPr>
          <p:cNvPr id="5" name="Rectangle 3"/>
          <p:cNvSpPr>
            <a:spLocks noGrp="1" noChangeArrowheads="1"/>
          </p:cNvSpPr>
          <p:nvPr>
            <p:ph type="subTitle" idx="1"/>
          </p:nvPr>
        </p:nvSpPr>
        <p:spPr>
          <a:xfrm>
            <a:off x="76200" y="4724400"/>
            <a:ext cx="4724400" cy="1752600"/>
          </a:xfrm>
        </p:spPr>
        <p:txBody>
          <a:bodyPr>
            <a:normAutofit/>
          </a:bodyPr>
          <a:lstStyle/>
          <a:p>
            <a:pPr algn="l">
              <a:lnSpc>
                <a:spcPct val="80000"/>
              </a:lnSpc>
              <a:buFont typeface="Arial" pitchFamily="34" charset="0"/>
              <a:buChar char="•"/>
            </a:pPr>
            <a:r>
              <a:rPr lang="en-US" sz="2400" b="1" dirty="0" smtClean="0">
                <a:cs typeface="FreesiaUPC" pitchFamily="34" charset="-34"/>
              </a:rPr>
              <a:t>Project Cost Management</a:t>
            </a:r>
          </a:p>
          <a:p>
            <a:pPr algn="l">
              <a:lnSpc>
                <a:spcPct val="80000"/>
              </a:lnSpc>
              <a:buFont typeface="Arial" pitchFamily="34" charset="0"/>
              <a:buChar char="•"/>
            </a:pPr>
            <a:r>
              <a:rPr lang="en-US" sz="2400" b="1" dirty="0" smtClean="0">
                <a:cs typeface="FreesiaUPC" pitchFamily="34" charset="-34"/>
              </a:rPr>
              <a:t>Estimation</a:t>
            </a:r>
          </a:p>
          <a:p>
            <a:pPr algn="l">
              <a:lnSpc>
                <a:spcPct val="80000"/>
              </a:lnSpc>
              <a:buFont typeface="Arial" pitchFamily="34" charset="0"/>
              <a:buChar char="•"/>
            </a:pPr>
            <a:r>
              <a:rPr lang="en-US" sz="2400" b="1" dirty="0" smtClean="0">
                <a:cs typeface="FreesiaUPC" pitchFamily="34" charset="-34"/>
              </a:rPr>
              <a:t>Budget</a:t>
            </a:r>
          </a:p>
          <a:p>
            <a:pPr algn="l">
              <a:lnSpc>
                <a:spcPct val="80000"/>
              </a:lnSpc>
              <a:buFont typeface="Arial" pitchFamily="34" charset="0"/>
              <a:buChar char="•"/>
            </a:pPr>
            <a:r>
              <a:rPr lang="en-US" sz="2400" b="1" dirty="0" smtClean="0">
                <a:cs typeface="FreesiaUPC" pitchFamily="34" charset="-34"/>
              </a:rPr>
              <a:t>Cost Control</a:t>
            </a:r>
          </a:p>
        </p:txBody>
      </p:sp>
      <p:sp>
        <p:nvSpPr>
          <p:cNvPr id="6" name="Text Box 6"/>
          <p:cNvSpPr txBox="1">
            <a:spLocks noChangeArrowheads="1"/>
          </p:cNvSpPr>
          <p:nvPr/>
        </p:nvSpPr>
        <p:spPr bwMode="auto">
          <a:xfrm>
            <a:off x="0" y="2024997"/>
            <a:ext cx="6324599" cy="794403"/>
          </a:xfrm>
          <a:prstGeom prst="rect">
            <a:avLst/>
          </a:prstGeom>
          <a:noFill/>
          <a:ln w="9525">
            <a:noFill/>
            <a:miter lim="800000"/>
            <a:headEnd/>
            <a:tailEnd/>
          </a:ln>
          <a:effectLst/>
        </p:spPr>
        <p:txBody>
          <a:bodyPr wrap="square" lIns="180000" tIns="180000" rIns="180000" bIns="180000">
            <a:spAutoFit/>
          </a:bodyPr>
          <a:lstStyle/>
          <a:p>
            <a:pPr algn="ctr"/>
            <a:r>
              <a:rPr lang="en-US" sz="2800" b="1" dirty="0" smtClean="0">
                <a:solidFill>
                  <a:srgbClr val="0000FF"/>
                </a:solidFill>
              </a:rPr>
              <a:t>Class 3</a:t>
            </a:r>
            <a:endParaRPr lang="fr-FR" b="1" i="1" dirty="0">
              <a:solidFill>
                <a:srgbClr val="0000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algn="r"/>
            <a:r>
              <a:rPr lang="en-US" sz="2800" b="1" dirty="0">
                <a:solidFill>
                  <a:srgbClr val="0000FF"/>
                </a:solidFill>
              </a:rPr>
              <a:t>Phase Estimating Over Project Life Cycle</a:t>
            </a:r>
            <a:endParaRPr lang="th-TH" sz="2800" b="1" dirty="0">
              <a:solidFill>
                <a:srgbClr val="0000FF"/>
              </a:solidFill>
            </a:endParaRPr>
          </a:p>
        </p:txBody>
      </p:sp>
      <p:sp>
        <p:nvSpPr>
          <p:cNvPr id="6" name="Slide Number Placeholder 5"/>
          <p:cNvSpPr>
            <a:spLocks noGrp="1"/>
          </p:cNvSpPr>
          <p:nvPr>
            <p:ph type="sldNum" sz="quarter" idx="4294967295"/>
          </p:nvPr>
        </p:nvSpPr>
        <p:spPr>
          <a:xfrm>
            <a:off x="612648" y="6356350"/>
            <a:ext cx="1981200" cy="365760"/>
          </a:xfrm>
          <a:prstGeom prst="rect">
            <a:avLst/>
          </a:prstGeom>
        </p:spPr>
        <p:txBody>
          <a:bodyPr>
            <a:normAutofit/>
          </a:bodyPr>
          <a:lstStyle/>
          <a:p>
            <a:fld id="{6AE63D36-5478-41F8-A2FE-BDA8D5F6550B}" type="slidenum">
              <a:rPr lang="en-US"/>
              <a:pPr/>
              <a:t>10</a:t>
            </a:fld>
            <a:endParaRPr lang="th-TH"/>
          </a:p>
        </p:txBody>
      </p:sp>
      <p:pic>
        <p:nvPicPr>
          <p:cNvPr id="76804" name="Picture 4" descr="gra93925_0503"/>
          <p:cNvPicPr>
            <a:picLocks noGrp="1" noChangeAspect="1" noChangeArrowheads="1"/>
          </p:cNvPicPr>
          <p:nvPr>
            <p:ph sz="quarter" idx="1"/>
          </p:nvPr>
        </p:nvPicPr>
        <p:blipFill>
          <a:blip r:embed="rId2" cstate="print"/>
          <a:srcRect/>
          <a:stretch>
            <a:fillRect/>
          </a:stretch>
        </p:blipFill>
        <p:spPr>
          <a:xfrm>
            <a:off x="457200" y="1447800"/>
            <a:ext cx="8229600" cy="3375025"/>
          </a:xfrm>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z="3600" b="1" dirty="0">
                <a:solidFill>
                  <a:srgbClr val="0000FF"/>
                </a:solidFill>
              </a:rPr>
              <a:t>Types of Costs</a:t>
            </a:r>
            <a:endParaRPr lang="th-TH" sz="3600" b="1" dirty="0">
              <a:solidFill>
                <a:srgbClr val="0000FF"/>
              </a:solidFill>
            </a:endParaRPr>
          </a:p>
        </p:txBody>
      </p:sp>
      <p:sp>
        <p:nvSpPr>
          <p:cNvPr id="6" name="Slide Number Placeholder 5"/>
          <p:cNvSpPr>
            <a:spLocks noGrp="1"/>
          </p:cNvSpPr>
          <p:nvPr>
            <p:ph type="sldNum" sz="quarter" idx="4294967295"/>
          </p:nvPr>
        </p:nvSpPr>
        <p:spPr>
          <a:xfrm>
            <a:off x="612648" y="6356350"/>
            <a:ext cx="1981200" cy="365760"/>
          </a:xfrm>
          <a:prstGeom prst="rect">
            <a:avLst/>
          </a:prstGeom>
        </p:spPr>
        <p:txBody>
          <a:bodyPr>
            <a:normAutofit/>
          </a:bodyPr>
          <a:lstStyle/>
          <a:p>
            <a:fld id="{44735509-ECAD-4EA0-95EB-DA15B465227F}" type="slidenum">
              <a:rPr lang="en-US"/>
              <a:pPr/>
              <a:t>11</a:t>
            </a:fld>
            <a:endParaRPr lang="th-TH"/>
          </a:p>
        </p:txBody>
      </p:sp>
      <p:sp>
        <p:nvSpPr>
          <p:cNvPr id="77827" name="Rectangle 3"/>
          <p:cNvSpPr>
            <a:spLocks noGrp="1" noChangeArrowheads="1"/>
          </p:cNvSpPr>
          <p:nvPr>
            <p:ph sz="quarter" idx="1"/>
          </p:nvPr>
        </p:nvSpPr>
        <p:spPr>
          <a:xfrm>
            <a:off x="762000" y="1066800"/>
            <a:ext cx="8229600" cy="4525963"/>
          </a:xfrm>
        </p:spPr>
        <p:txBody>
          <a:bodyPr/>
          <a:lstStyle/>
          <a:p>
            <a:pPr marL="533400" indent="-533400">
              <a:buFont typeface="Wingdings" pitchFamily="2" charset="2"/>
              <a:buNone/>
            </a:pPr>
            <a:r>
              <a:rPr lang="en-US" dirty="0"/>
              <a:t>1. Direct Costs</a:t>
            </a:r>
          </a:p>
          <a:p>
            <a:pPr marL="533400" indent="-533400">
              <a:buFont typeface="Wingdings" pitchFamily="2" charset="2"/>
              <a:buNone/>
            </a:pPr>
            <a:r>
              <a:rPr lang="en-US" dirty="0"/>
              <a:t>		</a:t>
            </a:r>
            <a:r>
              <a:rPr lang="en-US" dirty="0" err="1"/>
              <a:t>Labour</a:t>
            </a:r>
            <a:endParaRPr lang="en-US" dirty="0"/>
          </a:p>
          <a:p>
            <a:pPr marL="533400" indent="-533400">
              <a:buFont typeface="Wingdings" pitchFamily="2" charset="2"/>
              <a:buNone/>
            </a:pPr>
            <a:r>
              <a:rPr lang="en-US" dirty="0"/>
              <a:t>		Materials</a:t>
            </a:r>
          </a:p>
          <a:p>
            <a:pPr marL="533400" indent="-533400">
              <a:buFont typeface="Wingdings" pitchFamily="2" charset="2"/>
              <a:buNone/>
            </a:pPr>
            <a:r>
              <a:rPr lang="en-US" dirty="0"/>
              <a:t>		Equipments</a:t>
            </a:r>
          </a:p>
          <a:p>
            <a:pPr marL="533400" indent="-533400">
              <a:buFont typeface="Wingdings" pitchFamily="2" charset="2"/>
              <a:buNone/>
            </a:pPr>
            <a:r>
              <a:rPr lang="en-US" dirty="0"/>
              <a:t>		Other</a:t>
            </a:r>
          </a:p>
          <a:p>
            <a:pPr marL="533400" indent="-533400">
              <a:buFont typeface="Wingdings" pitchFamily="2" charset="2"/>
              <a:buNone/>
            </a:pPr>
            <a:r>
              <a:rPr lang="en-US" dirty="0"/>
              <a:t>2. Project Overhead Costs</a:t>
            </a:r>
          </a:p>
          <a:p>
            <a:pPr marL="533400" indent="-533400">
              <a:buFont typeface="Wingdings" pitchFamily="2" charset="2"/>
              <a:buNone/>
            </a:pPr>
            <a:r>
              <a:rPr lang="en-US" dirty="0"/>
              <a:t>3. Administrative Overhead Costs</a:t>
            </a:r>
            <a:endParaRPr lang="th-TH"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sz="3600" b="1" dirty="0">
                <a:solidFill>
                  <a:srgbClr val="0000FF"/>
                </a:solidFill>
              </a:rPr>
              <a:t>Estimating Guidelines for Times, Costs, and Resources</a:t>
            </a:r>
            <a:endParaRPr lang="th-TH" sz="3600" b="1" dirty="0">
              <a:solidFill>
                <a:srgbClr val="0000FF"/>
              </a:solidFill>
            </a:endParaRPr>
          </a:p>
        </p:txBody>
      </p:sp>
      <p:sp>
        <p:nvSpPr>
          <p:cNvPr id="6" name="Slide Number Placeholder 5"/>
          <p:cNvSpPr>
            <a:spLocks noGrp="1"/>
          </p:cNvSpPr>
          <p:nvPr>
            <p:ph type="sldNum" sz="quarter" idx="4294967295"/>
          </p:nvPr>
        </p:nvSpPr>
        <p:spPr>
          <a:xfrm>
            <a:off x="612648" y="6356350"/>
            <a:ext cx="1981200" cy="365760"/>
          </a:xfrm>
          <a:prstGeom prst="rect">
            <a:avLst/>
          </a:prstGeom>
        </p:spPr>
        <p:txBody>
          <a:bodyPr>
            <a:normAutofit/>
          </a:bodyPr>
          <a:lstStyle/>
          <a:p>
            <a:fld id="{F158620E-1644-4B66-960E-D0B12BB49110}" type="slidenum">
              <a:rPr lang="en-US"/>
              <a:pPr/>
              <a:t>12</a:t>
            </a:fld>
            <a:endParaRPr lang="th-TH"/>
          </a:p>
        </p:txBody>
      </p:sp>
      <p:sp>
        <p:nvSpPr>
          <p:cNvPr id="78851" name="Rectangle 3"/>
          <p:cNvSpPr>
            <a:spLocks noGrp="1" noChangeArrowheads="1"/>
          </p:cNvSpPr>
          <p:nvPr>
            <p:ph sz="quarter" idx="1"/>
          </p:nvPr>
        </p:nvSpPr>
        <p:spPr/>
        <p:txBody>
          <a:bodyPr/>
          <a:lstStyle/>
          <a:p>
            <a:r>
              <a:rPr lang="en-US"/>
              <a:t>Responsibility</a:t>
            </a:r>
          </a:p>
          <a:p>
            <a:r>
              <a:rPr lang="en-US"/>
              <a:t>Use several people to estimate</a:t>
            </a:r>
          </a:p>
          <a:p>
            <a:r>
              <a:rPr lang="en-US"/>
              <a:t>Normal conditions</a:t>
            </a:r>
          </a:p>
          <a:p>
            <a:r>
              <a:rPr lang="en-US"/>
              <a:t>Time units</a:t>
            </a:r>
          </a:p>
          <a:p>
            <a:r>
              <a:rPr lang="en-US"/>
              <a:t>Indepoendence</a:t>
            </a:r>
          </a:p>
          <a:p>
            <a:r>
              <a:rPr lang="en-US"/>
              <a:t>Contingencies</a:t>
            </a:r>
          </a:p>
          <a:p>
            <a:r>
              <a:rPr lang="en-US"/>
              <a:t>Risk assessment</a:t>
            </a:r>
            <a:endParaRPr lang="th-TH"/>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3600" b="1" dirty="0" smtClean="0">
                <a:solidFill>
                  <a:srgbClr val="0000FF"/>
                </a:solidFill>
                <a:cs typeface="FreesiaUPC" pitchFamily="34" charset="-34"/>
              </a:rPr>
              <a:t>Authority </a:t>
            </a:r>
            <a:endParaRPr lang="th-TH" sz="3600" b="1" dirty="0" smtClean="0">
              <a:solidFill>
                <a:srgbClr val="0000FF"/>
              </a:solidFill>
            </a:endParaRPr>
          </a:p>
        </p:txBody>
      </p:sp>
      <p:sp>
        <p:nvSpPr>
          <p:cNvPr id="10244" name="Rectangle 3"/>
          <p:cNvSpPr>
            <a:spLocks noGrp="1" noChangeArrowheads="1"/>
          </p:cNvSpPr>
          <p:nvPr>
            <p:ph idx="1"/>
          </p:nvPr>
        </p:nvSpPr>
        <p:spPr>
          <a:xfrm>
            <a:off x="990600" y="914400"/>
            <a:ext cx="8001000" cy="5105400"/>
          </a:xfrm>
        </p:spPr>
        <p:txBody>
          <a:bodyPr/>
          <a:lstStyle/>
          <a:p>
            <a:pPr eaLnBrk="1" hangingPunct="1">
              <a:buNone/>
            </a:pPr>
            <a:r>
              <a:rPr lang="en-US" sz="2400" b="1" dirty="0" smtClean="0"/>
              <a:t>Authority</a:t>
            </a:r>
            <a:r>
              <a:rPr lang="en-US" sz="2400" dirty="0" smtClean="0"/>
              <a:t> :</a:t>
            </a:r>
          </a:p>
          <a:p>
            <a:pPr eaLnBrk="1" hangingPunct="1">
              <a:buNone/>
            </a:pPr>
            <a:r>
              <a:rPr lang="en-US" sz="2400" dirty="0" smtClean="0"/>
              <a:t>	the formal or legitimate authority specified in a charter gives a project manager the authority to act in the name of the sponsoring executive or on behalf on the organization.</a:t>
            </a:r>
          </a:p>
          <a:p>
            <a:pPr eaLnBrk="1" hangingPunct="1">
              <a:buNone/>
            </a:pPr>
            <a:endParaRPr lang="en-US" sz="2400" dirty="0" smtClean="0"/>
          </a:p>
          <a:p>
            <a:pPr eaLnBrk="1" hangingPunct="1">
              <a:buNone/>
            </a:pPr>
            <a:r>
              <a:rPr lang="en-US" sz="2400" b="1" dirty="0" smtClean="0"/>
              <a:t>Authorization for Expenditure (AFE) :</a:t>
            </a:r>
          </a:p>
          <a:p>
            <a:pPr eaLnBrk="1" hangingPunct="1">
              <a:buNone/>
            </a:pPr>
            <a:r>
              <a:rPr lang="en-US" sz="2400" dirty="0" smtClean="0"/>
              <a:t>	is the process by which an organization submits a proposal for a project's budget to investors for their approval.</a:t>
            </a:r>
          </a:p>
          <a:p>
            <a:pPr eaLnBrk="1" hangingPunct="1">
              <a:buNone/>
            </a:pPr>
            <a:endParaRPr lang="en-US" sz="2400" dirty="0" smtClean="0"/>
          </a:p>
          <a:p>
            <a:pPr eaLnBrk="1" hangingPunct="1">
              <a:buNone/>
            </a:pPr>
            <a:r>
              <a:rPr lang="en-US" sz="2400" b="1" dirty="0" smtClean="0"/>
              <a:t>Procurement Authority</a:t>
            </a:r>
            <a:endParaRPr lang="th-TH" sz="2400" b="1" dirty="0" smtClean="0"/>
          </a:p>
        </p:txBody>
      </p:sp>
      <p:sp>
        <p:nvSpPr>
          <p:cNvPr id="5" name="Slide Number Placeholder 5"/>
          <p:cNvSpPr>
            <a:spLocks noGrp="1"/>
          </p:cNvSpPr>
          <p:nvPr>
            <p:ph type="sldNum" sz="quarter" idx="4294967295"/>
          </p:nvPr>
        </p:nvSpPr>
        <p:spPr>
          <a:xfrm>
            <a:off x="0" y="6356350"/>
            <a:ext cx="1981200" cy="365125"/>
          </a:xfrm>
          <a:prstGeom prst="rect">
            <a:avLst/>
          </a:prstGeom>
        </p:spPr>
        <p:txBody>
          <a:bodyPr>
            <a:normAutofit lnSpcReduction="10000"/>
          </a:bodyPr>
          <a:lstStyle/>
          <a:p>
            <a:pPr>
              <a:defRPr/>
            </a:pPr>
            <a:fld id="{0AC91BA2-F016-44A6-96CF-84F5E0C14F33}" type="slidenum">
              <a:rPr lang="en-US"/>
              <a:pPr>
                <a:defRPr/>
              </a:pPr>
              <a:t>13</a:t>
            </a:fld>
            <a:endParaRPr lang="th-TH"/>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00FF"/>
                </a:solidFill>
              </a:rPr>
              <a:t>Budget</a:t>
            </a:r>
            <a:endParaRPr lang="en-US" sz="3600" b="1" dirty="0">
              <a:solidFill>
                <a:srgbClr val="0000FF"/>
              </a:solidFill>
            </a:endParaRPr>
          </a:p>
        </p:txBody>
      </p:sp>
      <p:sp>
        <p:nvSpPr>
          <p:cNvPr id="3" name="Content Placeholder 2"/>
          <p:cNvSpPr>
            <a:spLocks noGrp="1"/>
          </p:cNvSpPr>
          <p:nvPr>
            <p:ph idx="1"/>
          </p:nvPr>
        </p:nvSpPr>
        <p:spPr/>
        <p:txBody>
          <a:bodyPr/>
          <a:lstStyle/>
          <a:p>
            <a:r>
              <a:rPr lang="en-US" dirty="0" smtClean="0"/>
              <a:t>generally a list of all planned expenses and revenues </a:t>
            </a:r>
            <a:r>
              <a:rPr lang="en-US" dirty="0" smtClean="0">
                <a:sym typeface="Wingdings" pitchFamily="2" charset="2"/>
              </a:rPr>
              <a:t> forecast of Total Expenditure</a:t>
            </a:r>
            <a:endParaRPr lang="en-US" dirty="0" smtClean="0"/>
          </a:p>
          <a:p>
            <a:r>
              <a:rPr lang="en-US" dirty="0" smtClean="0"/>
              <a:t>an organizational plan stated in monetary terms</a:t>
            </a:r>
            <a:endParaRPr lang="en-US" dirty="0"/>
          </a:p>
        </p:txBody>
      </p:sp>
      <p:sp>
        <p:nvSpPr>
          <p:cNvPr id="4" name="Slide Number Placeholder 3"/>
          <p:cNvSpPr>
            <a:spLocks noGrp="1"/>
          </p:cNvSpPr>
          <p:nvPr>
            <p:ph type="sldNum" sz="quarter" idx="4294967295"/>
          </p:nvPr>
        </p:nvSpPr>
        <p:spPr>
          <a:xfrm>
            <a:off x="0" y="6356350"/>
            <a:ext cx="1981200" cy="365125"/>
          </a:xfrm>
          <a:prstGeom prst="rect">
            <a:avLst/>
          </a:prstGeom>
        </p:spPr>
        <p:txBody>
          <a:bodyPr>
            <a:normAutofit lnSpcReduction="10000"/>
          </a:bodyPr>
          <a:lstStyle/>
          <a:p>
            <a:pPr>
              <a:defRPr/>
            </a:pPr>
            <a:fld id="{30FA1E3E-DACB-463C-99C4-7CA6B02FBBB0}" type="slidenum">
              <a:rPr lang="en-US" smtClean="0"/>
              <a:pPr>
                <a:defRPr/>
              </a:pPr>
              <a:t>14</a:t>
            </a:fld>
            <a:endParaRPr lang="th-TH"/>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Advantages of Budgeting:</a:t>
            </a:r>
          </a:p>
          <a:p>
            <a:r>
              <a:rPr lang="en-US" dirty="0" smtClean="0"/>
              <a:t>Think about and plan for the future</a:t>
            </a:r>
          </a:p>
          <a:p>
            <a:r>
              <a:rPr lang="en-US" dirty="0" smtClean="0"/>
              <a:t>Means of allocating resources</a:t>
            </a:r>
          </a:p>
          <a:p>
            <a:r>
              <a:rPr lang="en-US" dirty="0" smtClean="0"/>
              <a:t>Communicating plans</a:t>
            </a:r>
          </a:p>
          <a:p>
            <a:r>
              <a:rPr lang="en-US" dirty="0" smtClean="0"/>
              <a:t>Coordinate activities</a:t>
            </a:r>
            <a:endParaRPr lang="en-US" dirty="0"/>
          </a:p>
        </p:txBody>
      </p:sp>
      <p:sp>
        <p:nvSpPr>
          <p:cNvPr id="4" name="Slide Number Placeholder 3"/>
          <p:cNvSpPr>
            <a:spLocks noGrp="1"/>
          </p:cNvSpPr>
          <p:nvPr>
            <p:ph type="sldNum" sz="quarter" idx="4294967295"/>
          </p:nvPr>
        </p:nvSpPr>
        <p:spPr>
          <a:xfrm>
            <a:off x="0" y="6356350"/>
            <a:ext cx="1981200" cy="365125"/>
          </a:xfrm>
          <a:prstGeom prst="rect">
            <a:avLst/>
          </a:prstGeom>
        </p:spPr>
        <p:txBody>
          <a:bodyPr>
            <a:normAutofit lnSpcReduction="10000"/>
          </a:bodyPr>
          <a:lstStyle/>
          <a:p>
            <a:pPr>
              <a:defRPr/>
            </a:pPr>
            <a:fld id="{30FA1E3E-DACB-463C-99C4-7CA6B02FBBB0}" type="slidenum">
              <a:rPr lang="en-US" smtClean="0"/>
              <a:pPr>
                <a:defRPr/>
              </a:pPr>
              <a:t>15</a:t>
            </a:fld>
            <a:endParaRPr lang="th-TH"/>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14400"/>
            <a:ext cx="8229600" cy="4525963"/>
          </a:xfrm>
        </p:spPr>
        <p:txBody>
          <a:bodyPr/>
          <a:lstStyle/>
          <a:p>
            <a:pPr eaLnBrk="1" hangingPunct="1">
              <a:buFontTx/>
              <a:buNone/>
            </a:pPr>
            <a:r>
              <a:rPr lang="en-US" sz="2800" b="1" dirty="0" smtClean="0"/>
              <a:t>The success of budgeting depends upon:</a:t>
            </a:r>
          </a:p>
          <a:p>
            <a:pPr eaLnBrk="1" hangingPunct="1"/>
            <a:r>
              <a:rPr lang="en-US" sz="2800" dirty="0" smtClean="0"/>
              <a:t>The degree to which top management accepts the budget program as a vital part of the company’s activities.</a:t>
            </a:r>
          </a:p>
          <a:p>
            <a:pPr eaLnBrk="1" hangingPunct="1"/>
            <a:endParaRPr lang="en-US" sz="2400" dirty="0" smtClean="0"/>
          </a:p>
          <a:p>
            <a:pPr eaLnBrk="1" hangingPunct="1"/>
            <a:r>
              <a:rPr lang="en-US" sz="2800" dirty="0" smtClean="0"/>
              <a:t>The way in which top management uses budgeted data.</a:t>
            </a:r>
          </a:p>
          <a:p>
            <a:pPr eaLnBrk="1" hangingPunct="1"/>
            <a:endParaRPr lang="en-US" sz="2800" dirty="0" smtClean="0"/>
          </a:p>
          <a:p>
            <a:pPr eaLnBrk="1" hangingPunct="1"/>
            <a:r>
              <a:rPr lang="en-US" sz="2800" dirty="0" smtClean="0"/>
              <a:t>How real the budget is!</a:t>
            </a:r>
          </a:p>
          <a:p>
            <a:pPr>
              <a:buNone/>
            </a:pPr>
            <a:endParaRPr lang="en-US" sz="2800" dirty="0"/>
          </a:p>
        </p:txBody>
      </p:sp>
      <p:sp>
        <p:nvSpPr>
          <p:cNvPr id="4" name="Slide Number Placeholder 3"/>
          <p:cNvSpPr>
            <a:spLocks noGrp="1"/>
          </p:cNvSpPr>
          <p:nvPr>
            <p:ph type="sldNum" sz="quarter" idx="4294967295"/>
          </p:nvPr>
        </p:nvSpPr>
        <p:spPr>
          <a:xfrm>
            <a:off x="0" y="6356350"/>
            <a:ext cx="1981200" cy="365125"/>
          </a:xfrm>
          <a:prstGeom prst="rect">
            <a:avLst/>
          </a:prstGeom>
        </p:spPr>
        <p:txBody>
          <a:bodyPr>
            <a:normAutofit lnSpcReduction="10000"/>
          </a:bodyPr>
          <a:lstStyle/>
          <a:p>
            <a:pPr>
              <a:defRPr/>
            </a:pPr>
            <a:fld id="{30FA1E3E-DACB-463C-99C4-7CA6B02FBBB0}" type="slidenum">
              <a:rPr lang="en-US" smtClean="0"/>
              <a:pPr>
                <a:defRPr/>
              </a:pPr>
              <a:t>16</a:t>
            </a:fld>
            <a:endParaRPr lang="th-TH"/>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00FF"/>
                </a:solidFill>
              </a:rPr>
              <a:t>Progress Claim</a:t>
            </a:r>
            <a:endParaRPr lang="en-US" sz="3600" b="1" dirty="0">
              <a:solidFill>
                <a:srgbClr val="0000FF"/>
              </a:solidFill>
            </a:endParaRPr>
          </a:p>
        </p:txBody>
      </p:sp>
      <p:sp>
        <p:nvSpPr>
          <p:cNvPr id="3" name="Content Placeholder 2"/>
          <p:cNvSpPr>
            <a:spLocks noGrp="1"/>
          </p:cNvSpPr>
          <p:nvPr>
            <p:ph idx="1"/>
          </p:nvPr>
        </p:nvSpPr>
        <p:spPr/>
        <p:txBody>
          <a:bodyPr/>
          <a:lstStyle/>
          <a:p>
            <a:r>
              <a:rPr lang="en-US" dirty="0" smtClean="0"/>
              <a:t>Monetary claim from Contractor which reflect the actual progress measured by the agreed cut-off date (monthly).</a:t>
            </a:r>
          </a:p>
          <a:p>
            <a:r>
              <a:rPr lang="en-US" dirty="0" smtClean="0"/>
              <a:t>Claim against Total value of the project.</a:t>
            </a:r>
            <a:endParaRPr lang="en-US" dirty="0"/>
          </a:p>
        </p:txBody>
      </p:sp>
      <p:sp>
        <p:nvSpPr>
          <p:cNvPr id="4" name="Slide Number Placeholder 3"/>
          <p:cNvSpPr>
            <a:spLocks noGrp="1"/>
          </p:cNvSpPr>
          <p:nvPr>
            <p:ph type="sldNum" sz="quarter" idx="4294967295"/>
          </p:nvPr>
        </p:nvSpPr>
        <p:spPr>
          <a:xfrm>
            <a:off x="0" y="6356350"/>
            <a:ext cx="1981200" cy="365125"/>
          </a:xfrm>
          <a:prstGeom prst="rect">
            <a:avLst/>
          </a:prstGeom>
        </p:spPr>
        <p:txBody>
          <a:bodyPr>
            <a:normAutofit lnSpcReduction="10000"/>
          </a:bodyPr>
          <a:lstStyle/>
          <a:p>
            <a:pPr>
              <a:defRPr/>
            </a:pPr>
            <a:fld id="{30FA1E3E-DACB-463C-99C4-7CA6B02FBBB0}" type="slidenum">
              <a:rPr lang="en-US" smtClean="0"/>
              <a:pPr>
                <a:defRPr/>
              </a:pPr>
              <a:t>17</a:t>
            </a:fld>
            <a:endParaRPr lang="th-TH"/>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sz="3600" b="1" dirty="0">
                <a:solidFill>
                  <a:srgbClr val="0000FF"/>
                </a:solidFill>
              </a:rPr>
              <a:t>Change </a:t>
            </a:r>
            <a:r>
              <a:rPr lang="en-US" sz="3600" b="1" dirty="0" smtClean="0">
                <a:solidFill>
                  <a:srgbClr val="0000FF"/>
                </a:solidFill>
              </a:rPr>
              <a:t>Management</a:t>
            </a:r>
            <a:endParaRPr lang="th-TH" sz="3600" b="1" dirty="0">
              <a:solidFill>
                <a:srgbClr val="0000FF"/>
              </a:solidFill>
            </a:endParaRPr>
          </a:p>
        </p:txBody>
      </p:sp>
      <p:sp>
        <p:nvSpPr>
          <p:cNvPr id="104451" name="Rectangle 3"/>
          <p:cNvSpPr>
            <a:spLocks noGrp="1" noChangeArrowheads="1"/>
          </p:cNvSpPr>
          <p:nvPr>
            <p:ph idx="1"/>
          </p:nvPr>
        </p:nvSpPr>
        <p:spPr>
          <a:xfrm>
            <a:off x="457200" y="1219200"/>
            <a:ext cx="8229600" cy="4525963"/>
          </a:xfrm>
        </p:spPr>
        <p:txBody>
          <a:bodyPr/>
          <a:lstStyle/>
          <a:p>
            <a:r>
              <a:rPr lang="en-US" dirty="0"/>
              <a:t>In any project there are likely to be changes to the original plan during the course of the project.</a:t>
            </a:r>
          </a:p>
          <a:p>
            <a:r>
              <a:rPr lang="en-US" dirty="0"/>
              <a:t>Changes may arise due to:-</a:t>
            </a:r>
          </a:p>
          <a:p>
            <a:pPr>
              <a:buFont typeface="Wingdings" pitchFamily="2" charset="2"/>
              <a:buNone/>
            </a:pPr>
            <a:r>
              <a:rPr lang="en-US" dirty="0"/>
              <a:t>	</a:t>
            </a:r>
            <a:r>
              <a:rPr lang="en-US" sz="2400" dirty="0"/>
              <a:t>	- The business case altering</a:t>
            </a:r>
          </a:p>
          <a:p>
            <a:pPr>
              <a:buFont typeface="Wingdings" pitchFamily="2" charset="2"/>
              <a:buNone/>
            </a:pPr>
            <a:r>
              <a:rPr lang="en-US" sz="2400" dirty="0"/>
              <a:t>		- The need to find a way round a problem</a:t>
            </a:r>
          </a:p>
          <a:p>
            <a:pPr>
              <a:buFont typeface="Wingdings" pitchFamily="2" charset="2"/>
              <a:buNone/>
            </a:pPr>
            <a:r>
              <a:rPr lang="en-US" sz="2400" dirty="0"/>
              <a:t>		- Identifying a better way to meet objectives</a:t>
            </a:r>
          </a:p>
          <a:p>
            <a:pPr>
              <a:buFont typeface="Wingdings" pitchFamily="2" charset="2"/>
              <a:buNone/>
            </a:pPr>
            <a:r>
              <a:rPr lang="en-US" sz="2400" dirty="0"/>
              <a:t>		- The scope of project altering</a:t>
            </a:r>
            <a:endParaRPr lang="th-TH"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endParaRPr lang="en-US"/>
          </a:p>
        </p:txBody>
      </p:sp>
      <p:sp>
        <p:nvSpPr>
          <p:cNvPr id="105475" name="Rectangle 3"/>
          <p:cNvSpPr>
            <a:spLocks noGrp="1" noChangeArrowheads="1"/>
          </p:cNvSpPr>
          <p:nvPr>
            <p:ph idx="1"/>
          </p:nvPr>
        </p:nvSpPr>
        <p:spPr>
          <a:xfrm>
            <a:off x="457200" y="1143000"/>
            <a:ext cx="8229600" cy="4525963"/>
          </a:xfrm>
        </p:spPr>
        <p:txBody>
          <a:bodyPr/>
          <a:lstStyle/>
          <a:p>
            <a:pPr>
              <a:lnSpc>
                <a:spcPct val="90000"/>
              </a:lnSpc>
            </a:pPr>
            <a:r>
              <a:rPr lang="en-US" sz="2400" dirty="0"/>
              <a:t>Changes come from many sources ; clients, owner, project manager, team members, occurrence of risk events.</a:t>
            </a:r>
          </a:p>
          <a:p>
            <a:pPr>
              <a:lnSpc>
                <a:spcPct val="90000"/>
              </a:lnSpc>
            </a:pPr>
            <a:r>
              <a:rPr lang="en-US" sz="2400" dirty="0"/>
              <a:t>A change control mechanism is necessary to ensure that such changes are handled in a managed and controlled way in order to keep the project on track.</a:t>
            </a:r>
          </a:p>
          <a:p>
            <a:pPr>
              <a:lnSpc>
                <a:spcPct val="90000"/>
              </a:lnSpc>
            </a:pPr>
            <a:r>
              <a:rPr lang="en-US" sz="2400" dirty="0"/>
              <a:t>Any proposed change to the agreed deliverables of project should be subject to an impact analysis </a:t>
            </a:r>
            <a:r>
              <a:rPr lang="en-US" sz="2400" dirty="0">
                <a:sym typeface="Wingdings" pitchFamily="2" charset="2"/>
              </a:rPr>
              <a:t> Time/ Cost/ Quality</a:t>
            </a:r>
            <a:endParaRPr lang="th-TH"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00FF"/>
                </a:solidFill>
              </a:rPr>
              <a:t>Project Cost Management</a:t>
            </a:r>
            <a:endParaRPr lang="en-US" sz="3600" b="1" dirty="0">
              <a:solidFill>
                <a:srgbClr val="0000FF"/>
              </a:solidFill>
            </a:endParaRPr>
          </a:p>
        </p:txBody>
      </p:sp>
      <p:sp>
        <p:nvSpPr>
          <p:cNvPr id="3" name="Content Placeholder 2"/>
          <p:cNvSpPr>
            <a:spLocks noGrp="1"/>
          </p:cNvSpPr>
          <p:nvPr>
            <p:ph idx="1"/>
          </p:nvPr>
        </p:nvSpPr>
        <p:spPr>
          <a:xfrm>
            <a:off x="457200" y="990600"/>
            <a:ext cx="8229600" cy="4525963"/>
          </a:xfrm>
        </p:spPr>
        <p:txBody>
          <a:bodyPr/>
          <a:lstStyle/>
          <a:p>
            <a:pPr marL="514350" indent="-514350">
              <a:buAutoNum type="arabicPeriod"/>
            </a:pPr>
            <a:r>
              <a:rPr lang="en-US" sz="2200" b="1" dirty="0" smtClean="0"/>
              <a:t>Estimate Costs</a:t>
            </a:r>
          </a:p>
          <a:p>
            <a:pPr marL="514350" indent="-514350">
              <a:buNone/>
            </a:pPr>
            <a:r>
              <a:rPr lang="en-US" sz="2200" dirty="0" smtClean="0"/>
              <a:t>		The process of developing an approximation of the monetary resources needed to complete project activities.</a:t>
            </a:r>
          </a:p>
          <a:p>
            <a:pPr marL="514350" indent="-514350">
              <a:buNone/>
            </a:pPr>
            <a:endParaRPr lang="en-US" sz="2200" dirty="0" smtClean="0"/>
          </a:p>
          <a:p>
            <a:pPr marL="514350" indent="-514350">
              <a:buAutoNum type="arabicPeriod" startAt="2"/>
            </a:pPr>
            <a:r>
              <a:rPr lang="en-US" sz="2200" b="1" dirty="0" smtClean="0"/>
              <a:t>Determine Budget</a:t>
            </a:r>
          </a:p>
          <a:p>
            <a:pPr marL="514350" indent="-514350">
              <a:buNone/>
            </a:pPr>
            <a:r>
              <a:rPr lang="en-US" sz="2200" dirty="0" smtClean="0"/>
              <a:t>		The process of aggregating the estimated costs of individual activities or work package to establish an authorized cost baseline.</a:t>
            </a:r>
          </a:p>
          <a:p>
            <a:pPr marL="514350" indent="-514350">
              <a:buNone/>
            </a:pPr>
            <a:endParaRPr lang="en-US" sz="2200" b="1" dirty="0" smtClean="0"/>
          </a:p>
          <a:p>
            <a:pPr marL="514350" indent="-514350">
              <a:buAutoNum type="arabicPeriod" startAt="3"/>
            </a:pPr>
            <a:r>
              <a:rPr lang="en-US" sz="2200" b="1" dirty="0" smtClean="0"/>
              <a:t>Control Costs</a:t>
            </a:r>
          </a:p>
          <a:p>
            <a:pPr marL="514350" indent="-514350">
              <a:buNone/>
            </a:pPr>
            <a:r>
              <a:rPr lang="en-US" sz="2200" dirty="0" smtClean="0"/>
              <a:t>	The process of monitoring the status of the project to update project budget and managing changes to the cost baseline.</a:t>
            </a:r>
            <a:endParaRPr lang="en-US" sz="2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endParaRPr lang="en-US"/>
          </a:p>
        </p:txBody>
      </p:sp>
      <p:sp>
        <p:nvSpPr>
          <p:cNvPr id="106499" name="Rectangle 3"/>
          <p:cNvSpPr>
            <a:spLocks noGrp="1" noChangeArrowheads="1"/>
          </p:cNvSpPr>
          <p:nvPr>
            <p:ph idx="1"/>
          </p:nvPr>
        </p:nvSpPr>
        <p:spPr>
          <a:xfrm>
            <a:off x="457200" y="914400"/>
            <a:ext cx="8229600" cy="4876800"/>
          </a:xfrm>
        </p:spPr>
        <p:txBody>
          <a:bodyPr/>
          <a:lstStyle/>
          <a:p>
            <a:pPr marL="533400" indent="-533400">
              <a:buFont typeface="Wingdings" pitchFamily="2" charset="2"/>
              <a:buNone/>
            </a:pPr>
            <a:r>
              <a:rPr lang="en-US" sz="2400" b="1" dirty="0">
                <a:solidFill>
                  <a:schemeClr val="accent1"/>
                </a:solidFill>
              </a:rPr>
              <a:t>Change control system:</a:t>
            </a:r>
          </a:p>
          <a:p>
            <a:pPr marL="533400" indent="-533400">
              <a:buFont typeface="Wingdings" pitchFamily="2" charset="2"/>
              <a:buAutoNum type="arabicPeriod"/>
            </a:pPr>
            <a:r>
              <a:rPr lang="en-US" sz="2400" dirty="0"/>
              <a:t>Identify proposed changes</a:t>
            </a:r>
          </a:p>
          <a:p>
            <a:pPr marL="533400" indent="-533400">
              <a:buFont typeface="Wingdings" pitchFamily="2" charset="2"/>
              <a:buAutoNum type="arabicPeriod"/>
            </a:pPr>
            <a:r>
              <a:rPr lang="en-US" sz="2400" dirty="0"/>
              <a:t>List expected effects of changes on schedule and budget</a:t>
            </a:r>
          </a:p>
          <a:p>
            <a:pPr marL="533400" indent="-533400">
              <a:buFont typeface="Wingdings" pitchFamily="2" charset="2"/>
              <a:buAutoNum type="arabicPeriod"/>
            </a:pPr>
            <a:r>
              <a:rPr lang="en-US" sz="2400" dirty="0"/>
              <a:t>Review, evaluate, and approve or disapprove changes formally</a:t>
            </a:r>
          </a:p>
          <a:p>
            <a:pPr marL="533400" indent="-533400">
              <a:buFont typeface="Wingdings" pitchFamily="2" charset="2"/>
              <a:buAutoNum type="arabicPeriod"/>
            </a:pPr>
            <a:r>
              <a:rPr lang="en-US" sz="2400" dirty="0"/>
              <a:t>Negotiate and resolve conflicts of changes</a:t>
            </a:r>
          </a:p>
          <a:p>
            <a:pPr marL="533400" indent="-533400">
              <a:buFont typeface="Wingdings" pitchFamily="2" charset="2"/>
              <a:buAutoNum type="arabicPeriod"/>
            </a:pPr>
            <a:r>
              <a:rPr lang="en-US" sz="2400" dirty="0"/>
              <a:t>Communicate changes to parties affected</a:t>
            </a:r>
          </a:p>
          <a:p>
            <a:pPr marL="533400" indent="-533400">
              <a:buFont typeface="Wingdings" pitchFamily="2" charset="2"/>
              <a:buAutoNum type="arabicPeriod"/>
            </a:pPr>
            <a:r>
              <a:rPr lang="en-US" sz="2400" dirty="0"/>
              <a:t>Assign responsibility for implementing changes</a:t>
            </a:r>
          </a:p>
          <a:p>
            <a:pPr marL="533400" indent="-533400">
              <a:buFont typeface="Wingdings" pitchFamily="2" charset="2"/>
              <a:buAutoNum type="arabicPeriod"/>
            </a:pPr>
            <a:r>
              <a:rPr lang="en-US" sz="2400" dirty="0"/>
              <a:t>Track all changes that are to be implemented</a:t>
            </a:r>
            <a:endParaRPr lang="th-TH"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sz="3600" b="1" dirty="0">
                <a:solidFill>
                  <a:srgbClr val="0000FF"/>
                </a:solidFill>
              </a:rPr>
              <a:t>Cost Management</a:t>
            </a:r>
            <a:endParaRPr lang="th-TH" sz="3600" b="1" dirty="0">
              <a:solidFill>
                <a:srgbClr val="0000FF"/>
              </a:solidFill>
            </a:endParaRPr>
          </a:p>
        </p:txBody>
      </p:sp>
      <p:sp>
        <p:nvSpPr>
          <p:cNvPr id="95235" name="Rectangle 3"/>
          <p:cNvSpPr>
            <a:spLocks noGrp="1" noChangeArrowheads="1"/>
          </p:cNvSpPr>
          <p:nvPr>
            <p:ph idx="1"/>
          </p:nvPr>
        </p:nvSpPr>
        <p:spPr>
          <a:xfrm>
            <a:off x="457200" y="1447800"/>
            <a:ext cx="8229600" cy="4525963"/>
          </a:xfrm>
        </p:spPr>
        <p:txBody>
          <a:bodyPr/>
          <a:lstStyle/>
          <a:p>
            <a:r>
              <a:rPr lang="en-US" sz="2800" dirty="0"/>
              <a:t>Processes concerned with ensuring that the protect is completed within the approved budget.</a:t>
            </a:r>
          </a:p>
          <a:p>
            <a:r>
              <a:rPr lang="en-US" sz="2800" dirty="0"/>
              <a:t>Cost estimation and budgeting</a:t>
            </a:r>
            <a:endParaRPr lang="th-TH" sz="2800" dirty="0"/>
          </a:p>
          <a:p>
            <a:r>
              <a:rPr lang="en-US" sz="2800" dirty="0"/>
              <a:t>Cost control = concerned with influencing the factors which create changes to the cost baseline to ensure changes are beneficial and managing the actual changes when they occur</a:t>
            </a:r>
            <a:endParaRPr lang="th-TH"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4525963"/>
          </a:xfrm>
        </p:spPr>
        <p:txBody>
          <a:bodyPr/>
          <a:lstStyle/>
          <a:p>
            <a:pPr>
              <a:buNone/>
            </a:pPr>
            <a:r>
              <a:rPr lang="en-US" sz="2400" b="1" dirty="0" smtClean="0"/>
              <a:t>Project Cost control includes:</a:t>
            </a:r>
          </a:p>
          <a:p>
            <a:r>
              <a:rPr lang="en-US" sz="2400" dirty="0" smtClean="0"/>
              <a:t>Influencing the factors that create changes to the authorized cost baseline</a:t>
            </a:r>
          </a:p>
          <a:p>
            <a:r>
              <a:rPr lang="en-US" sz="2400" dirty="0" smtClean="0"/>
              <a:t>Ensuring that all changes requested are acted on a timely manner</a:t>
            </a:r>
          </a:p>
          <a:p>
            <a:r>
              <a:rPr lang="en-US" sz="2400" dirty="0" smtClean="0"/>
              <a:t>Managing the actual changes when and as they occur</a:t>
            </a:r>
          </a:p>
          <a:p>
            <a:r>
              <a:rPr lang="en-US" sz="2400" dirty="0" smtClean="0"/>
              <a:t>Ensuring that cost expenditures do not exceed the authorized funding, by period and in total for the project</a:t>
            </a:r>
          </a:p>
          <a:p>
            <a:r>
              <a:rPr lang="en-US" sz="2400" dirty="0" smtClean="0"/>
              <a:t>Monitoring cost performance to isolate and understand variances from the approved cost baseline</a:t>
            </a:r>
          </a:p>
          <a:p>
            <a:r>
              <a:rPr lang="en-US" sz="2400" dirty="0" smtClean="0"/>
              <a:t>Monitoring work performance against funds expended</a:t>
            </a:r>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endParaRPr lang="en-US"/>
          </a:p>
        </p:txBody>
      </p:sp>
      <p:sp>
        <p:nvSpPr>
          <p:cNvPr id="96259" name="Rectangle 3"/>
          <p:cNvSpPr>
            <a:spLocks noGrp="1" noChangeArrowheads="1"/>
          </p:cNvSpPr>
          <p:nvPr>
            <p:ph idx="1"/>
          </p:nvPr>
        </p:nvSpPr>
        <p:spPr>
          <a:xfrm>
            <a:off x="457200" y="1066800"/>
            <a:ext cx="8229600" cy="4525963"/>
          </a:xfrm>
        </p:spPr>
        <p:txBody>
          <a:bodyPr/>
          <a:lstStyle/>
          <a:p>
            <a:r>
              <a:rPr lang="en-US" b="1" dirty="0">
                <a:solidFill>
                  <a:schemeClr val="accent1"/>
                </a:solidFill>
              </a:rPr>
              <a:t>Cost control outputs</a:t>
            </a:r>
          </a:p>
          <a:p>
            <a:pPr>
              <a:buFont typeface="Wingdings" pitchFamily="2" charset="2"/>
              <a:buNone/>
            </a:pPr>
            <a:r>
              <a:rPr lang="en-US" dirty="0"/>
              <a:t>		- Revised cost estimates</a:t>
            </a:r>
          </a:p>
          <a:p>
            <a:pPr>
              <a:buFont typeface="Wingdings" pitchFamily="2" charset="2"/>
              <a:buNone/>
            </a:pPr>
            <a:r>
              <a:rPr lang="en-US" dirty="0"/>
              <a:t>		- Budget updates</a:t>
            </a:r>
          </a:p>
          <a:p>
            <a:pPr>
              <a:buFont typeface="Wingdings" pitchFamily="2" charset="2"/>
              <a:buNone/>
            </a:pPr>
            <a:r>
              <a:rPr lang="en-US" dirty="0"/>
              <a:t>		- Modifications to the cost information</a:t>
            </a:r>
          </a:p>
          <a:p>
            <a:pPr>
              <a:buFont typeface="Wingdings" pitchFamily="2" charset="2"/>
              <a:buNone/>
            </a:pPr>
            <a:r>
              <a:rPr lang="en-US" dirty="0"/>
              <a:t>		- May require additional planning</a:t>
            </a:r>
            <a:endParaRPr lang="th-TH"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4525963"/>
          </a:xfrm>
        </p:spPr>
        <p:txBody>
          <a:bodyPr/>
          <a:lstStyle/>
          <a:p>
            <a:pPr>
              <a:buNone/>
            </a:pPr>
            <a:r>
              <a:rPr lang="en-US" sz="2800" b="1" dirty="0" smtClean="0">
                <a:solidFill>
                  <a:srgbClr val="0000FF"/>
                </a:solidFill>
              </a:rPr>
              <a:t>Cost control Tools and Techniques</a:t>
            </a:r>
          </a:p>
          <a:p>
            <a:pPr>
              <a:buNone/>
            </a:pPr>
            <a:endParaRPr lang="en-US" sz="2800" b="1" dirty="0" smtClean="0">
              <a:solidFill>
                <a:srgbClr val="0000FF"/>
              </a:solidFill>
            </a:endParaRPr>
          </a:p>
          <a:p>
            <a:pPr marL="514350" indent="-514350">
              <a:buAutoNum type="arabicPeriod"/>
            </a:pPr>
            <a:r>
              <a:rPr lang="en-US" sz="2800" dirty="0" smtClean="0"/>
              <a:t>Earned Value Management (EVM)</a:t>
            </a:r>
          </a:p>
        </p:txBody>
      </p:sp>
      <p:pic>
        <p:nvPicPr>
          <p:cNvPr id="2050" name="Picture 2"/>
          <p:cNvPicPr>
            <a:picLocks noChangeAspect="1" noChangeArrowheads="1"/>
          </p:cNvPicPr>
          <p:nvPr/>
        </p:nvPicPr>
        <p:blipFill>
          <a:blip r:embed="rId2" cstate="print"/>
          <a:srcRect/>
          <a:stretch>
            <a:fillRect/>
          </a:stretch>
        </p:blipFill>
        <p:spPr bwMode="auto">
          <a:xfrm>
            <a:off x="1419225" y="1895475"/>
            <a:ext cx="6305550" cy="306705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4525963"/>
          </a:xfrm>
        </p:spPr>
        <p:txBody>
          <a:bodyPr/>
          <a:lstStyle/>
          <a:p>
            <a:pPr>
              <a:buNone/>
            </a:pPr>
            <a:r>
              <a:rPr lang="en-US" sz="2800" dirty="0" smtClean="0"/>
              <a:t>2. Forecasting</a:t>
            </a:r>
          </a:p>
          <a:p>
            <a:pPr>
              <a:buNone/>
            </a:pPr>
            <a:endParaRPr lang="en-US" sz="2800" dirty="0" smtClean="0"/>
          </a:p>
          <a:p>
            <a:pPr>
              <a:buNone/>
            </a:pPr>
            <a:r>
              <a:rPr lang="en-US" sz="2800" dirty="0" smtClean="0"/>
              <a:t>3. To-complete performance index (TCPI)</a:t>
            </a:r>
            <a:endParaRPr lang="en-US" sz="2800" dirty="0"/>
          </a:p>
        </p:txBody>
      </p:sp>
      <p:pic>
        <p:nvPicPr>
          <p:cNvPr id="3074" name="Picture 2"/>
          <p:cNvPicPr>
            <a:picLocks noChangeAspect="1" noChangeArrowheads="1"/>
          </p:cNvPicPr>
          <p:nvPr/>
        </p:nvPicPr>
        <p:blipFill>
          <a:blip r:embed="rId2" cstate="print"/>
          <a:srcRect/>
          <a:stretch>
            <a:fillRect/>
          </a:stretch>
        </p:blipFill>
        <p:spPr bwMode="auto">
          <a:xfrm>
            <a:off x="1409700" y="1981200"/>
            <a:ext cx="6324600" cy="3571875"/>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sz="3600" b="1" dirty="0">
                <a:solidFill>
                  <a:srgbClr val="0000FF"/>
                </a:solidFill>
              </a:rPr>
              <a:t>Finance Management</a:t>
            </a:r>
            <a:endParaRPr lang="th-TH" sz="3600" b="1" dirty="0">
              <a:solidFill>
                <a:srgbClr val="0000FF"/>
              </a:solidFill>
            </a:endParaRPr>
          </a:p>
        </p:txBody>
      </p:sp>
      <p:sp>
        <p:nvSpPr>
          <p:cNvPr id="91139" name="Rectangle 3"/>
          <p:cNvSpPr>
            <a:spLocks noGrp="1" noChangeArrowheads="1"/>
          </p:cNvSpPr>
          <p:nvPr>
            <p:ph idx="1"/>
          </p:nvPr>
        </p:nvSpPr>
        <p:spPr/>
        <p:txBody>
          <a:bodyPr/>
          <a:lstStyle/>
          <a:p>
            <a:pPr>
              <a:lnSpc>
                <a:spcPct val="90000"/>
              </a:lnSpc>
            </a:pPr>
            <a:r>
              <a:rPr lang="en-US" sz="2400" dirty="0" smtClean="0"/>
              <a:t>How firms raise and use funds to make short-term and long-term investments</a:t>
            </a:r>
          </a:p>
          <a:p>
            <a:pPr>
              <a:lnSpc>
                <a:spcPct val="90000"/>
              </a:lnSpc>
            </a:pPr>
            <a:r>
              <a:rPr lang="en-US" sz="2400" dirty="0" smtClean="0"/>
              <a:t>Risk – return</a:t>
            </a:r>
          </a:p>
          <a:p>
            <a:pPr>
              <a:lnSpc>
                <a:spcPct val="90000"/>
              </a:lnSpc>
            </a:pPr>
            <a:r>
              <a:rPr lang="en-US" sz="2400" b="1" dirty="0" smtClean="0"/>
              <a:t>Accounting Management</a:t>
            </a:r>
            <a:r>
              <a:rPr lang="en-US" sz="2400" dirty="0" smtClean="0"/>
              <a:t> - the practical application of management techniques to control and report on the financial health of the organization. This involves the analysis, planning, implementation, and control of programs designed to provide financial data reporting for managerial decision making. </a:t>
            </a:r>
            <a:endParaRPr lang="en-SG" sz="24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eaLnBrk="1" hangingPunct="1"/>
            <a:endParaRPr lang="en-US" smtClean="0">
              <a:cs typeface="FreesiaUPC" pitchFamily="34" charset="-34"/>
            </a:endParaRPr>
          </a:p>
        </p:txBody>
      </p:sp>
      <p:sp>
        <p:nvSpPr>
          <p:cNvPr id="63491" name="Content Placeholder 2"/>
          <p:cNvSpPr>
            <a:spLocks noGrp="1"/>
          </p:cNvSpPr>
          <p:nvPr>
            <p:ph idx="1"/>
          </p:nvPr>
        </p:nvSpPr>
        <p:spPr>
          <a:xfrm>
            <a:off x="612775" y="2743200"/>
            <a:ext cx="8153400" cy="762000"/>
          </a:xfrm>
        </p:spPr>
        <p:txBody>
          <a:bodyPr>
            <a:normAutofit fontScale="70000" lnSpcReduction="20000"/>
          </a:bodyPr>
          <a:lstStyle/>
          <a:p>
            <a:pPr algn="ctr">
              <a:buNone/>
            </a:pPr>
            <a:r>
              <a:rPr lang="en-US" sz="3600" b="1" dirty="0" smtClean="0">
                <a:solidFill>
                  <a:srgbClr val="0000FF"/>
                </a:solidFill>
              </a:rPr>
              <a:t>You make the failure complete, when you stop trying</a:t>
            </a:r>
            <a:endParaRPr lang="en-US" sz="3600" b="1" dirty="0">
              <a:solidFill>
                <a:srgbClr val="0000FF"/>
              </a:solidFill>
            </a:endParaRPr>
          </a:p>
        </p:txBody>
      </p:sp>
      <p:sp>
        <p:nvSpPr>
          <p:cNvPr id="4" name="Slide Number Placeholder 3"/>
          <p:cNvSpPr>
            <a:spLocks noGrp="1"/>
          </p:cNvSpPr>
          <p:nvPr>
            <p:ph type="sldNum" sz="quarter" idx="4294967295"/>
          </p:nvPr>
        </p:nvSpPr>
        <p:spPr>
          <a:xfrm>
            <a:off x="0" y="6356350"/>
            <a:ext cx="1981200" cy="365125"/>
          </a:xfrm>
          <a:prstGeom prst="rect">
            <a:avLst/>
          </a:prstGeom>
        </p:spPr>
        <p:txBody>
          <a:bodyPr>
            <a:normAutofit lnSpcReduction="10000"/>
          </a:bodyPr>
          <a:lstStyle/>
          <a:p>
            <a:pPr>
              <a:defRPr/>
            </a:pPr>
            <a:fld id="{5B5C51EF-96A0-4C67-8DFA-D778B8A80656}" type="slidenum">
              <a:rPr lang="en-US" smtClean="0"/>
              <a:pPr>
                <a:defRPr/>
              </a:pPr>
              <a:t>27</a:t>
            </a:fld>
            <a:endParaRPr lang="th-TH"/>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z="3600" b="1" dirty="0">
                <a:solidFill>
                  <a:srgbClr val="0000FF"/>
                </a:solidFill>
              </a:rPr>
              <a:t>Estimation</a:t>
            </a:r>
            <a:endParaRPr lang="th-TH" sz="3600" b="1" dirty="0">
              <a:solidFill>
                <a:srgbClr val="0000FF"/>
              </a:solidFill>
            </a:endParaRPr>
          </a:p>
        </p:txBody>
      </p:sp>
      <p:sp>
        <p:nvSpPr>
          <p:cNvPr id="6" name="Slide Number Placeholder 5"/>
          <p:cNvSpPr>
            <a:spLocks noGrp="1"/>
          </p:cNvSpPr>
          <p:nvPr>
            <p:ph type="sldNum" sz="quarter" idx="4294967295"/>
          </p:nvPr>
        </p:nvSpPr>
        <p:spPr>
          <a:xfrm>
            <a:off x="612648" y="6356350"/>
            <a:ext cx="1981200" cy="365760"/>
          </a:xfrm>
          <a:prstGeom prst="rect">
            <a:avLst/>
          </a:prstGeom>
        </p:spPr>
        <p:txBody>
          <a:bodyPr>
            <a:normAutofit/>
          </a:bodyPr>
          <a:lstStyle/>
          <a:p>
            <a:fld id="{2BF3E895-11C2-4F21-83AE-13543C35AE0A}" type="slidenum">
              <a:rPr lang="en-US"/>
              <a:pPr/>
              <a:t>3</a:t>
            </a:fld>
            <a:endParaRPr lang="th-TH"/>
          </a:p>
        </p:txBody>
      </p:sp>
      <p:sp>
        <p:nvSpPr>
          <p:cNvPr id="63491" name="Rectangle 3"/>
          <p:cNvSpPr>
            <a:spLocks noGrp="1" noChangeArrowheads="1"/>
          </p:cNvSpPr>
          <p:nvPr>
            <p:ph sz="quarter" idx="1"/>
          </p:nvPr>
        </p:nvSpPr>
        <p:spPr>
          <a:xfrm>
            <a:off x="457200" y="1295400"/>
            <a:ext cx="8229600" cy="4525963"/>
          </a:xfrm>
        </p:spPr>
        <p:txBody>
          <a:bodyPr/>
          <a:lstStyle/>
          <a:p>
            <a:r>
              <a:rPr lang="en-US" sz="2800" dirty="0"/>
              <a:t>The process of forecasting or approximating the time and cost of completing project deliverables</a:t>
            </a:r>
          </a:p>
          <a:p>
            <a:pPr>
              <a:buFont typeface="Wingdings" pitchFamily="2" charset="2"/>
              <a:buNone/>
            </a:pPr>
            <a:endParaRPr lang="en-US" sz="2800" dirty="0"/>
          </a:p>
          <a:p>
            <a:r>
              <a:rPr lang="en-US" sz="2800" dirty="0"/>
              <a:t>A valuation based on opinion or roughly made from imperfect or incomplete data</a:t>
            </a:r>
          </a:p>
          <a:p>
            <a:pPr>
              <a:buFont typeface="Wingdings" pitchFamily="2" charset="2"/>
              <a:buNone/>
            </a:pPr>
            <a:endParaRPr lang="en-US" sz="2800" dirty="0"/>
          </a:p>
          <a:p>
            <a:r>
              <a:rPr lang="en-US" sz="2800" dirty="0"/>
              <a:t>A standard for comparison of actual and plan throughout the file of the project</a:t>
            </a:r>
            <a:endParaRPr lang="th-TH"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612648" y="6356350"/>
            <a:ext cx="1981200" cy="365760"/>
          </a:xfrm>
          <a:prstGeom prst="rect">
            <a:avLst/>
          </a:prstGeom>
        </p:spPr>
        <p:txBody>
          <a:bodyPr>
            <a:normAutofit/>
          </a:bodyPr>
          <a:lstStyle/>
          <a:p>
            <a:fld id="{69DCEBD5-0302-4553-B1CA-D68664C91196}" type="slidenum">
              <a:rPr lang="en-US"/>
              <a:pPr/>
              <a:t>4</a:t>
            </a:fld>
            <a:endParaRPr lang="th-TH"/>
          </a:p>
        </p:txBody>
      </p:sp>
      <p:sp>
        <p:nvSpPr>
          <p:cNvPr id="71683" name="Rectangle 3"/>
          <p:cNvSpPr>
            <a:spLocks noGrp="1" noChangeArrowheads="1"/>
          </p:cNvSpPr>
          <p:nvPr>
            <p:ph sz="quarter" idx="1"/>
          </p:nvPr>
        </p:nvSpPr>
        <p:spPr>
          <a:xfrm>
            <a:off x="533400" y="533400"/>
            <a:ext cx="8229600" cy="4525963"/>
          </a:xfrm>
        </p:spPr>
        <p:txBody>
          <a:bodyPr/>
          <a:lstStyle/>
          <a:p>
            <a:pPr marL="533400" indent="-533400">
              <a:buFont typeface="Wingdings" pitchFamily="2" charset="2"/>
              <a:buNone/>
            </a:pPr>
            <a:r>
              <a:rPr lang="en-US" sz="2800" b="1" u="sng" dirty="0"/>
              <a:t>7 steps of estimating:-</a:t>
            </a:r>
          </a:p>
          <a:p>
            <a:pPr marL="533400" indent="-533400">
              <a:buFont typeface="Wingdings" pitchFamily="2" charset="2"/>
              <a:buAutoNum type="arabicPeriod"/>
            </a:pPr>
            <a:r>
              <a:rPr lang="en-US" sz="2800" dirty="0"/>
              <a:t>Define job and environment</a:t>
            </a:r>
          </a:p>
          <a:p>
            <a:pPr marL="533400" indent="-533400">
              <a:buFont typeface="Wingdings" pitchFamily="2" charset="2"/>
              <a:buAutoNum type="arabicPeriod"/>
            </a:pPr>
            <a:r>
              <a:rPr lang="en-US" sz="2800" dirty="0"/>
              <a:t>Break job into elements</a:t>
            </a:r>
          </a:p>
          <a:p>
            <a:pPr marL="533400" indent="-533400">
              <a:buFont typeface="Wingdings" pitchFamily="2" charset="2"/>
              <a:buAutoNum type="arabicPeriod"/>
            </a:pPr>
            <a:r>
              <a:rPr lang="en-US" sz="2800" dirty="0"/>
              <a:t>Choose an estimation technique</a:t>
            </a:r>
          </a:p>
          <a:p>
            <a:pPr marL="533400" indent="-533400">
              <a:buFont typeface="Wingdings" pitchFamily="2" charset="2"/>
              <a:buAutoNum type="arabicPeriod"/>
            </a:pPr>
            <a:r>
              <a:rPr lang="en-US" sz="2800" dirty="0"/>
              <a:t>Calculate and check the calculations</a:t>
            </a:r>
          </a:p>
          <a:p>
            <a:pPr marL="533400" indent="-533400">
              <a:buFont typeface="Wingdings" pitchFamily="2" charset="2"/>
              <a:buAutoNum type="arabicPeriod"/>
            </a:pPr>
            <a:r>
              <a:rPr lang="en-US" sz="2800" dirty="0"/>
              <a:t>Document the calculation</a:t>
            </a:r>
          </a:p>
          <a:p>
            <a:pPr marL="533400" indent="-533400">
              <a:buFont typeface="Wingdings" pitchFamily="2" charset="2"/>
              <a:buAutoNum type="arabicPeriod"/>
            </a:pPr>
            <a:r>
              <a:rPr lang="en-US" sz="2800" dirty="0"/>
              <a:t>Assess the risk in the estimate</a:t>
            </a:r>
          </a:p>
          <a:p>
            <a:pPr marL="533400" indent="-533400">
              <a:buFont typeface="Wingdings" pitchFamily="2" charset="2"/>
              <a:buAutoNum type="arabicPeriod"/>
            </a:pPr>
            <a:r>
              <a:rPr lang="en-US" sz="2800" dirty="0"/>
              <a:t>Allow for support overheads</a:t>
            </a:r>
            <a:endParaRPr lang="th-TH"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1"/>
            <a:ext cx="8153400" cy="4038599"/>
          </a:xfrm>
        </p:spPr>
        <p:txBody>
          <a:bodyPr/>
          <a:lstStyle/>
          <a:p>
            <a:pPr>
              <a:buNone/>
            </a:pPr>
            <a:r>
              <a:rPr lang="en-US" sz="2800" b="1" dirty="0" smtClean="0"/>
              <a:t>To be considered:</a:t>
            </a:r>
          </a:p>
          <a:p>
            <a:r>
              <a:rPr lang="en-US" sz="2800" dirty="0" smtClean="0"/>
              <a:t>Scope baseline</a:t>
            </a:r>
          </a:p>
          <a:p>
            <a:r>
              <a:rPr lang="en-US" sz="2800" dirty="0" smtClean="0"/>
              <a:t>Project schedule</a:t>
            </a:r>
          </a:p>
          <a:p>
            <a:r>
              <a:rPr lang="en-US" sz="2800" dirty="0" smtClean="0"/>
              <a:t>Human resource plan</a:t>
            </a:r>
          </a:p>
          <a:p>
            <a:r>
              <a:rPr lang="en-US" sz="2800" dirty="0" smtClean="0"/>
              <a:t>Risk register</a:t>
            </a:r>
          </a:p>
          <a:p>
            <a:r>
              <a:rPr lang="en-US" sz="2800" dirty="0" smtClean="0"/>
              <a:t>Enterprise Environmental factors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609600" y="1143000"/>
            <a:ext cx="7935826" cy="37338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sz="3600" b="1" dirty="0">
                <a:solidFill>
                  <a:srgbClr val="0000FF"/>
                </a:solidFill>
              </a:rPr>
              <a:t>Estimating Project Times and Costs</a:t>
            </a:r>
            <a:endParaRPr lang="th-TH" sz="3600" b="1" dirty="0">
              <a:solidFill>
                <a:srgbClr val="0000FF"/>
              </a:solidFill>
            </a:endParaRPr>
          </a:p>
        </p:txBody>
      </p:sp>
      <p:sp>
        <p:nvSpPr>
          <p:cNvPr id="6" name="Slide Number Placeholder 5"/>
          <p:cNvSpPr>
            <a:spLocks noGrp="1"/>
          </p:cNvSpPr>
          <p:nvPr>
            <p:ph type="sldNum" sz="quarter" idx="4294967295"/>
          </p:nvPr>
        </p:nvSpPr>
        <p:spPr>
          <a:xfrm>
            <a:off x="612648" y="6356350"/>
            <a:ext cx="1981200" cy="365760"/>
          </a:xfrm>
          <a:prstGeom prst="rect">
            <a:avLst/>
          </a:prstGeom>
        </p:spPr>
        <p:txBody>
          <a:bodyPr>
            <a:normAutofit/>
          </a:bodyPr>
          <a:lstStyle/>
          <a:p>
            <a:fld id="{372002BC-6CC5-4FD5-8E38-28C449479907}" type="slidenum">
              <a:rPr lang="en-US"/>
              <a:pPr/>
              <a:t>7</a:t>
            </a:fld>
            <a:endParaRPr lang="th-TH"/>
          </a:p>
        </p:txBody>
      </p:sp>
      <p:sp>
        <p:nvSpPr>
          <p:cNvPr id="72707" name="Rectangle 3"/>
          <p:cNvSpPr>
            <a:spLocks noGrp="1" noChangeArrowheads="1"/>
          </p:cNvSpPr>
          <p:nvPr>
            <p:ph sz="quarter" idx="1"/>
          </p:nvPr>
        </p:nvSpPr>
        <p:spPr>
          <a:xfrm>
            <a:off x="304800" y="1524000"/>
            <a:ext cx="8839200" cy="5105400"/>
          </a:xfrm>
        </p:spPr>
        <p:txBody>
          <a:bodyPr/>
          <a:lstStyle/>
          <a:p>
            <a:pPr>
              <a:lnSpc>
                <a:spcPct val="90000"/>
              </a:lnSpc>
              <a:buFont typeface="Wingdings" pitchFamily="2" charset="2"/>
              <a:buNone/>
            </a:pPr>
            <a:r>
              <a:rPr lang="en-US" sz="2400" b="1"/>
              <a:t>Macro Approaches (Top-down)</a:t>
            </a:r>
          </a:p>
          <a:p>
            <a:pPr>
              <a:lnSpc>
                <a:spcPct val="90000"/>
              </a:lnSpc>
            </a:pPr>
            <a:r>
              <a:rPr lang="en-US" sz="2400"/>
              <a:t>Ratio Methods – </a:t>
            </a:r>
            <a:r>
              <a:rPr lang="en-US" sz="1400">
                <a:solidFill>
                  <a:srgbClr val="0000FF"/>
                </a:solidFill>
              </a:rPr>
              <a:t>Concept, “need” phase to get initial duration &amp; cost estimation</a:t>
            </a:r>
          </a:p>
          <a:p>
            <a:pPr>
              <a:lnSpc>
                <a:spcPct val="90000"/>
              </a:lnSpc>
            </a:pPr>
            <a:r>
              <a:rPr lang="en-US" sz="2400"/>
              <a:t>Apportion Method – </a:t>
            </a:r>
            <a:r>
              <a:rPr lang="en-US" sz="1400">
                <a:solidFill>
                  <a:srgbClr val="0000FF"/>
                </a:solidFill>
              </a:rPr>
              <a:t>extension of Ration method</a:t>
            </a:r>
          </a:p>
          <a:p>
            <a:pPr>
              <a:lnSpc>
                <a:spcPct val="90000"/>
              </a:lnSpc>
            </a:pPr>
            <a:r>
              <a:rPr lang="en-US" sz="2400"/>
              <a:t>Function Point Methods for Software and System Projects – </a:t>
            </a:r>
            <a:r>
              <a:rPr lang="en-US" sz="1400">
                <a:solidFill>
                  <a:srgbClr val="0000FF"/>
                </a:solidFill>
              </a:rPr>
              <a:t>weight calculation, “function points”</a:t>
            </a:r>
          </a:p>
          <a:p>
            <a:pPr>
              <a:lnSpc>
                <a:spcPct val="90000"/>
              </a:lnSpc>
            </a:pPr>
            <a:r>
              <a:rPr lang="en-US" sz="2400"/>
              <a:t>Learning curves</a:t>
            </a:r>
          </a:p>
          <a:p>
            <a:pPr>
              <a:lnSpc>
                <a:spcPct val="90000"/>
              </a:lnSpc>
              <a:buFont typeface="Wingdings" pitchFamily="2" charset="2"/>
              <a:buNone/>
            </a:pPr>
            <a:endParaRPr lang="en-US" sz="2400"/>
          </a:p>
          <a:p>
            <a:pPr>
              <a:lnSpc>
                <a:spcPct val="90000"/>
              </a:lnSpc>
              <a:buFont typeface="Wingdings" pitchFamily="2" charset="2"/>
              <a:buNone/>
            </a:pPr>
            <a:r>
              <a:rPr lang="en-US" sz="2400" b="1"/>
              <a:t>Micro Approaches (Bottom-up)</a:t>
            </a:r>
          </a:p>
          <a:p>
            <a:pPr>
              <a:lnSpc>
                <a:spcPct val="90000"/>
              </a:lnSpc>
            </a:pPr>
            <a:r>
              <a:rPr lang="en-US" sz="2400"/>
              <a:t>Template Method – </a:t>
            </a:r>
            <a:r>
              <a:rPr lang="en-US" sz="1400">
                <a:solidFill>
                  <a:srgbClr val="0000FF"/>
                </a:solidFill>
              </a:rPr>
              <a:t>similar to past project</a:t>
            </a:r>
          </a:p>
          <a:p>
            <a:pPr>
              <a:lnSpc>
                <a:spcPct val="90000"/>
              </a:lnSpc>
            </a:pPr>
            <a:r>
              <a:rPr lang="en-US" sz="2400"/>
              <a:t>Parametric Procedures applied to specific task </a:t>
            </a:r>
            <a:r>
              <a:rPr lang="en-US" sz="1400">
                <a:solidFill>
                  <a:srgbClr val="0000FF"/>
                </a:solidFill>
              </a:rPr>
              <a:t>cost per m2</a:t>
            </a:r>
          </a:p>
          <a:p>
            <a:pPr>
              <a:lnSpc>
                <a:spcPct val="90000"/>
              </a:lnSpc>
            </a:pPr>
            <a:r>
              <a:rPr lang="en-US" sz="2400"/>
              <a:t>Detailed estimates for the WBS work packages</a:t>
            </a:r>
          </a:p>
          <a:p>
            <a:pPr>
              <a:lnSpc>
                <a:spcPct val="90000"/>
              </a:lnSpc>
            </a:pPr>
            <a:r>
              <a:rPr lang="en-US" sz="2400"/>
              <a:t>A Hybrid : Phase estimating</a:t>
            </a:r>
            <a:endParaRPr lang="th-TH"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algn="r"/>
            <a:r>
              <a:rPr lang="en-US" sz="2800" b="1" dirty="0">
                <a:solidFill>
                  <a:srgbClr val="0000FF"/>
                </a:solidFill>
              </a:rPr>
              <a:t>Apportion Method of Allocating Project Costs</a:t>
            </a:r>
            <a:endParaRPr lang="th-TH" sz="2800" b="1" dirty="0">
              <a:solidFill>
                <a:srgbClr val="0000FF"/>
              </a:solidFill>
            </a:endParaRPr>
          </a:p>
        </p:txBody>
      </p:sp>
      <p:sp>
        <p:nvSpPr>
          <p:cNvPr id="6" name="Slide Number Placeholder 5"/>
          <p:cNvSpPr>
            <a:spLocks noGrp="1"/>
          </p:cNvSpPr>
          <p:nvPr>
            <p:ph type="sldNum" sz="quarter" idx="4294967295"/>
          </p:nvPr>
        </p:nvSpPr>
        <p:spPr>
          <a:xfrm>
            <a:off x="612648" y="6356350"/>
            <a:ext cx="1981200" cy="365760"/>
          </a:xfrm>
          <a:prstGeom prst="rect">
            <a:avLst/>
          </a:prstGeom>
        </p:spPr>
        <p:txBody>
          <a:bodyPr>
            <a:normAutofit/>
          </a:bodyPr>
          <a:lstStyle/>
          <a:p>
            <a:fld id="{CB58D436-FE4A-458B-A6A0-CF102FA99181}" type="slidenum">
              <a:rPr lang="en-US"/>
              <a:pPr/>
              <a:t>8</a:t>
            </a:fld>
            <a:endParaRPr lang="th-TH"/>
          </a:p>
        </p:txBody>
      </p:sp>
      <p:pic>
        <p:nvPicPr>
          <p:cNvPr id="73732" name="Picture 4" descr="gra93925_0501"/>
          <p:cNvPicPr>
            <a:picLocks noGrp="1" noChangeAspect="1" noChangeArrowheads="1"/>
          </p:cNvPicPr>
          <p:nvPr>
            <p:ph sz="quarter" idx="1"/>
          </p:nvPr>
        </p:nvPicPr>
        <p:blipFill>
          <a:blip r:embed="rId2" cstate="print"/>
          <a:srcRect/>
          <a:stretch>
            <a:fillRect/>
          </a:stretch>
        </p:blipFill>
        <p:spPr>
          <a:xfrm>
            <a:off x="457200" y="1066800"/>
            <a:ext cx="8335962" cy="4729163"/>
          </a:xfrm>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algn="r"/>
            <a:r>
              <a:rPr lang="en-US" sz="2800" b="1" dirty="0">
                <a:solidFill>
                  <a:srgbClr val="0000FF"/>
                </a:solidFill>
              </a:rPr>
              <a:t>Support Cost Estimate worksheet</a:t>
            </a:r>
            <a:endParaRPr lang="th-TH" sz="2800" b="1" dirty="0">
              <a:solidFill>
                <a:srgbClr val="0000FF"/>
              </a:solidFill>
            </a:endParaRPr>
          </a:p>
        </p:txBody>
      </p:sp>
      <p:sp>
        <p:nvSpPr>
          <p:cNvPr id="6" name="Slide Number Placeholder 5"/>
          <p:cNvSpPr>
            <a:spLocks noGrp="1"/>
          </p:cNvSpPr>
          <p:nvPr>
            <p:ph type="sldNum" sz="quarter" idx="4294967295"/>
          </p:nvPr>
        </p:nvSpPr>
        <p:spPr>
          <a:xfrm>
            <a:off x="612648" y="6356350"/>
            <a:ext cx="1981200" cy="365760"/>
          </a:xfrm>
          <a:prstGeom prst="rect">
            <a:avLst/>
          </a:prstGeom>
        </p:spPr>
        <p:txBody>
          <a:bodyPr>
            <a:normAutofit/>
          </a:bodyPr>
          <a:lstStyle/>
          <a:p>
            <a:fld id="{6367C39E-355D-409A-BB1E-92FE1DD91403}" type="slidenum">
              <a:rPr lang="en-US"/>
              <a:pPr/>
              <a:t>9</a:t>
            </a:fld>
            <a:endParaRPr lang="th-TH"/>
          </a:p>
        </p:txBody>
      </p:sp>
      <p:pic>
        <p:nvPicPr>
          <p:cNvPr id="74756" name="Picture 4" descr="gra93925_0502v2"/>
          <p:cNvPicPr>
            <a:picLocks noGrp="1" noChangeAspect="1" noChangeArrowheads="1"/>
          </p:cNvPicPr>
          <p:nvPr>
            <p:ph sz="quarter" idx="1"/>
          </p:nvPr>
        </p:nvPicPr>
        <p:blipFill>
          <a:blip r:embed="rId2" cstate="print"/>
          <a:srcRect/>
          <a:stretch>
            <a:fillRect/>
          </a:stretch>
        </p:blipFill>
        <p:spPr>
          <a:xfrm>
            <a:off x="1143000" y="990600"/>
            <a:ext cx="6845300" cy="4983163"/>
          </a:xfrm>
          <a:noFill/>
          <a:ln/>
        </p:spPr>
      </p:pic>
    </p:spTree>
  </p:cSld>
  <p:clrMapOvr>
    <a:masterClrMapping/>
  </p:clrMapOvr>
</p:sld>
</file>

<file path=ppt/theme/theme1.xml><?xml version="1.0" encoding="utf-8"?>
<a:theme xmlns:a="http://schemas.openxmlformats.org/drawingml/2006/main" name="People">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People</Template>
  <TotalTime>353</TotalTime>
  <Words>697</Words>
  <Application>Microsoft Office PowerPoint</Application>
  <PresentationFormat>นำเสนอทางหน้าจอ (4:3)</PresentationFormat>
  <Paragraphs>151</Paragraphs>
  <Slides>27</Slides>
  <Notes>0</Notes>
  <HiddenSlides>0</HiddenSlides>
  <MMClips>0</MMClips>
  <ScaleCrop>false</ScaleCrop>
  <HeadingPairs>
    <vt:vector size="4" baseType="variant">
      <vt:variant>
        <vt:lpstr>ชุดรูปแบบ</vt:lpstr>
      </vt:variant>
      <vt:variant>
        <vt:i4>1</vt:i4>
      </vt:variant>
      <vt:variant>
        <vt:lpstr>ชื่อเรื่องภาพนิ่ง</vt:lpstr>
      </vt:variant>
      <vt:variant>
        <vt:i4>27</vt:i4>
      </vt:variant>
    </vt:vector>
  </HeadingPairs>
  <TitlesOfParts>
    <vt:vector size="28" baseType="lpstr">
      <vt:lpstr>People</vt:lpstr>
      <vt:lpstr>ภาพนิ่ง 1</vt:lpstr>
      <vt:lpstr>Project Cost Management</vt:lpstr>
      <vt:lpstr>Estimation</vt:lpstr>
      <vt:lpstr>ภาพนิ่ง 4</vt:lpstr>
      <vt:lpstr>ภาพนิ่ง 5</vt:lpstr>
      <vt:lpstr>ภาพนิ่ง 6</vt:lpstr>
      <vt:lpstr>Estimating Project Times and Costs</vt:lpstr>
      <vt:lpstr>Apportion Method of Allocating Project Costs</vt:lpstr>
      <vt:lpstr>Support Cost Estimate worksheet</vt:lpstr>
      <vt:lpstr>Phase Estimating Over Project Life Cycle</vt:lpstr>
      <vt:lpstr>Types of Costs</vt:lpstr>
      <vt:lpstr>Estimating Guidelines for Times, Costs, and Resources</vt:lpstr>
      <vt:lpstr>Authority </vt:lpstr>
      <vt:lpstr>Budget</vt:lpstr>
      <vt:lpstr>ภาพนิ่ง 15</vt:lpstr>
      <vt:lpstr>ภาพนิ่ง 16</vt:lpstr>
      <vt:lpstr>Progress Claim</vt:lpstr>
      <vt:lpstr>Change Management</vt:lpstr>
      <vt:lpstr>ภาพนิ่ง 19</vt:lpstr>
      <vt:lpstr>ภาพนิ่ง 20</vt:lpstr>
      <vt:lpstr>Cost Management</vt:lpstr>
      <vt:lpstr>ภาพนิ่ง 22</vt:lpstr>
      <vt:lpstr>ภาพนิ่ง 23</vt:lpstr>
      <vt:lpstr>ภาพนิ่ง 24</vt:lpstr>
      <vt:lpstr>ภาพนิ่ง 25</vt:lpstr>
      <vt:lpstr>Finance Management</vt:lpstr>
      <vt:lpstr>ภาพนิ่ง 27</vt:lpstr>
    </vt:vector>
  </TitlesOfParts>
  <Company>PTT Exploration &amp; Production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dc:title>
  <dc:creator>Information Technology</dc:creator>
  <cp:lastModifiedBy>inc-atom01</cp:lastModifiedBy>
  <cp:revision>34</cp:revision>
  <dcterms:created xsi:type="dcterms:W3CDTF">2008-12-31T21:14:48Z</dcterms:created>
  <dcterms:modified xsi:type="dcterms:W3CDTF">2012-02-10T07:57:14Z</dcterms:modified>
</cp:coreProperties>
</file>