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54"/>
  </p:notesMasterIdLst>
  <p:handoutMasterIdLst>
    <p:handoutMasterId r:id="rId55"/>
  </p:handoutMasterIdLst>
  <p:sldIdLst>
    <p:sldId id="309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0" r:id="rId31"/>
    <p:sldId id="351" r:id="rId32"/>
    <p:sldId id="352" r:id="rId33"/>
    <p:sldId id="353" r:id="rId34"/>
    <p:sldId id="354" r:id="rId35"/>
    <p:sldId id="355" r:id="rId36"/>
    <p:sldId id="356" r:id="rId37"/>
    <p:sldId id="357" r:id="rId38"/>
    <p:sldId id="358" r:id="rId39"/>
    <p:sldId id="359" r:id="rId40"/>
    <p:sldId id="360" r:id="rId41"/>
    <p:sldId id="361" r:id="rId42"/>
    <p:sldId id="362" r:id="rId43"/>
    <p:sldId id="363" r:id="rId44"/>
    <p:sldId id="364" r:id="rId45"/>
    <p:sldId id="365" r:id="rId46"/>
    <p:sldId id="366" r:id="rId47"/>
    <p:sldId id="367" r:id="rId48"/>
    <p:sldId id="368" r:id="rId49"/>
    <p:sldId id="370" r:id="rId50"/>
    <p:sldId id="371" r:id="rId51"/>
    <p:sldId id="372" r:id="rId52"/>
    <p:sldId id="374" r:id="rId53"/>
  </p:sldIdLst>
  <p:sldSz cx="9144000" cy="6858000" type="screen4x3"/>
  <p:notesSz cx="7099300" cy="10234613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6FE06"/>
    <a:srgbClr val="1EC5E6"/>
    <a:srgbClr val="CC00CC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644" autoAdjust="0"/>
    <p:restoredTop sz="94660"/>
  </p:normalViewPr>
  <p:slideViewPr>
    <p:cSldViewPr>
      <p:cViewPr varScale="1">
        <p:scale>
          <a:sx n="86" d="100"/>
          <a:sy n="86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CC0CFD7-4EDA-4855-B976-98FAFD196C13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11A9050-F34B-457A-8EB1-F005C458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5C39C4B1-1C59-4FC7-BC15-E8D5E78E950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FC10E53-3AE2-49F4-A20D-5EE6EEBE28F0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powerpointstyles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4"/>
              </a:rPr>
              <a:t>Free Powerpoint Templates</a:t>
            </a:r>
            <a:endParaRPr lang="fr-FR"/>
          </a:p>
        </p:txBody>
      </p:sp>
      <p:pic>
        <p:nvPicPr>
          <p:cNvPr id="1052" name="Picture 28" descr="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</a:rPr>
              <a:t>Page </a:t>
            </a:r>
            <a:fld id="{B64FCAFF-BC26-4CDF-A5FB-5C6B9E3A2DF5}" type="slidenum">
              <a:rPr lang="fr-FR" b="1">
                <a:solidFill>
                  <a:schemeClr val="bg1"/>
                </a:solidFill>
              </a:rPr>
              <a:pPr/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2071" name="Picture 23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" y="0"/>
            <a:ext cx="9143999" cy="979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</a:rPr>
              <a:t>Project Scheduling</a:t>
            </a:r>
            <a:endParaRPr lang="fr-FR" sz="2800" b="1" i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4724400"/>
            <a:ext cx="4724400" cy="17526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b="1" dirty="0" smtClean="0">
                <a:cs typeface="FreesiaUPC" pitchFamily="34" charset="-34"/>
              </a:rPr>
              <a:t>Network formation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b="1" dirty="0" smtClean="0">
                <a:cs typeface="FreesiaUPC" pitchFamily="34" charset="-34"/>
              </a:rPr>
              <a:t>Network Analysis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b="1" dirty="0" smtClean="0">
                <a:cs typeface="FreesiaUPC" pitchFamily="34" charset="-34"/>
              </a:rPr>
              <a:t>Bar chart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b="1" dirty="0" smtClean="0">
                <a:cs typeface="FreesiaUPC" pitchFamily="34" charset="-34"/>
              </a:rPr>
              <a:t>Resources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2024997"/>
            <a:ext cx="6324599" cy="79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Class 4</a:t>
            </a:r>
            <a:endParaRPr lang="fr-FR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 dirty="0"/>
              <a:t>Activities and Events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Activities are represented by arrows starting and terminating at nodes or events.</a:t>
            </a:r>
            <a:endParaRPr lang="th-TH" dirty="0"/>
          </a:p>
        </p:txBody>
      </p:sp>
      <p:sp>
        <p:nvSpPr>
          <p:cNvPr id="77828" name="Oval 4"/>
          <p:cNvSpPr>
            <a:spLocks noChangeArrowheads="1"/>
          </p:cNvSpPr>
          <p:nvPr/>
        </p:nvSpPr>
        <p:spPr bwMode="auto">
          <a:xfrm>
            <a:off x="3276600" y="4114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77829" name="Oval 5"/>
          <p:cNvSpPr>
            <a:spLocks noChangeArrowheads="1"/>
          </p:cNvSpPr>
          <p:nvPr/>
        </p:nvSpPr>
        <p:spPr bwMode="auto">
          <a:xfrm>
            <a:off x="5715000" y="4114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>
            <a:off x="3810000" y="4419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3048000" y="3657600"/>
            <a:ext cx="1014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START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5486400" y="3671888"/>
            <a:ext cx="1131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FINISH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4060825" y="4052888"/>
            <a:ext cx="1431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ACTIVITY</a:t>
            </a:r>
            <a:endParaRPr lang="th-TH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 dirty="0"/>
              <a:t>Predecessor-Successor Relationships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Time relationships between activities is indicated by connecting activities through events.</a:t>
            </a:r>
            <a:endParaRPr lang="th-TH" dirty="0"/>
          </a:p>
        </p:txBody>
      </p:sp>
      <p:sp>
        <p:nvSpPr>
          <p:cNvPr id="78852" name="Oval 4"/>
          <p:cNvSpPr>
            <a:spLocks noChangeArrowheads="1"/>
          </p:cNvSpPr>
          <p:nvPr/>
        </p:nvSpPr>
        <p:spPr bwMode="auto">
          <a:xfrm>
            <a:off x="1981200" y="318611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78853" name="Oval 5"/>
          <p:cNvSpPr>
            <a:spLocks noChangeArrowheads="1"/>
          </p:cNvSpPr>
          <p:nvPr/>
        </p:nvSpPr>
        <p:spPr bwMode="auto">
          <a:xfrm>
            <a:off x="4419600" y="318611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>
            <a:off x="2514600" y="3490913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2597150" y="3048000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ACTIVITY1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8858" name="Oval 10"/>
          <p:cNvSpPr>
            <a:spLocks noChangeArrowheads="1"/>
          </p:cNvSpPr>
          <p:nvPr/>
        </p:nvSpPr>
        <p:spPr bwMode="auto">
          <a:xfrm>
            <a:off x="6858000" y="318611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5105400" y="2971800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ACTIVITY2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>
            <a:off x="4953000" y="3429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61" name="Oval 13"/>
          <p:cNvSpPr>
            <a:spLocks noChangeArrowheads="1"/>
          </p:cNvSpPr>
          <p:nvPr/>
        </p:nvSpPr>
        <p:spPr bwMode="auto">
          <a:xfrm>
            <a:off x="1981200" y="432911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78862" name="Oval 14"/>
          <p:cNvSpPr>
            <a:spLocks noChangeArrowheads="1"/>
          </p:cNvSpPr>
          <p:nvPr/>
        </p:nvSpPr>
        <p:spPr bwMode="auto">
          <a:xfrm>
            <a:off x="4419600" y="432911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auto">
          <a:xfrm>
            <a:off x="2514600" y="4633913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2597150" y="4191000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ACTIVITY1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8865" name="Oval 17"/>
          <p:cNvSpPr>
            <a:spLocks noChangeArrowheads="1"/>
          </p:cNvSpPr>
          <p:nvPr/>
        </p:nvSpPr>
        <p:spPr bwMode="auto">
          <a:xfrm>
            <a:off x="6858000" y="432911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5105400" y="4114800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ACTIVITY3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8867" name="Line 19"/>
          <p:cNvSpPr>
            <a:spLocks noChangeShapeType="1"/>
          </p:cNvSpPr>
          <p:nvPr/>
        </p:nvSpPr>
        <p:spPr bwMode="auto">
          <a:xfrm>
            <a:off x="4953000" y="4572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68" name="Oval 20"/>
          <p:cNvSpPr>
            <a:spLocks noChangeArrowheads="1"/>
          </p:cNvSpPr>
          <p:nvPr/>
        </p:nvSpPr>
        <p:spPr bwMode="auto">
          <a:xfrm>
            <a:off x="1981200" y="5181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78871" name="Line 23"/>
          <p:cNvSpPr>
            <a:spLocks noChangeShapeType="1"/>
          </p:cNvSpPr>
          <p:nvPr/>
        </p:nvSpPr>
        <p:spPr bwMode="auto">
          <a:xfrm>
            <a:off x="2514600" y="5486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72" name="Line 24"/>
          <p:cNvSpPr>
            <a:spLocks noChangeShapeType="1"/>
          </p:cNvSpPr>
          <p:nvPr/>
        </p:nvSpPr>
        <p:spPr bwMode="auto">
          <a:xfrm flipV="1">
            <a:off x="4648200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2597150" y="5105400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ACTIVITY2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8874" name="Text Box 26"/>
          <p:cNvSpPr txBox="1">
            <a:spLocks noChangeArrowheads="1"/>
          </p:cNvSpPr>
          <p:nvPr/>
        </p:nvSpPr>
        <p:spPr bwMode="auto">
          <a:xfrm>
            <a:off x="5318125" y="5289550"/>
            <a:ext cx="1490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(2 sources)</a:t>
            </a:r>
            <a:endParaRPr lang="th-TH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 dirty="0"/>
              <a:t>Concurrence Relationships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Some activities can be performed at the same time, referred to as concurrent activities.</a:t>
            </a:r>
            <a:endParaRPr lang="th-TH" dirty="0"/>
          </a:p>
        </p:txBody>
      </p:sp>
      <p:sp>
        <p:nvSpPr>
          <p:cNvPr id="79876" name="Oval 4"/>
          <p:cNvSpPr>
            <a:spLocks noChangeArrowheads="1"/>
          </p:cNvSpPr>
          <p:nvPr/>
        </p:nvSpPr>
        <p:spPr bwMode="auto">
          <a:xfrm>
            <a:off x="3048000" y="356711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79877" name="Oval 5"/>
          <p:cNvSpPr>
            <a:spLocks noChangeArrowheads="1"/>
          </p:cNvSpPr>
          <p:nvPr/>
        </p:nvSpPr>
        <p:spPr bwMode="auto">
          <a:xfrm>
            <a:off x="5486400" y="356711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79878" name="Line 6"/>
          <p:cNvSpPr>
            <a:spLocks noChangeShapeType="1"/>
          </p:cNvSpPr>
          <p:nvPr/>
        </p:nvSpPr>
        <p:spPr bwMode="auto">
          <a:xfrm>
            <a:off x="3581400" y="3871913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3663950" y="3429000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ACTIVITY1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9880" name="Oval 8"/>
          <p:cNvSpPr>
            <a:spLocks noChangeArrowheads="1"/>
          </p:cNvSpPr>
          <p:nvPr/>
        </p:nvSpPr>
        <p:spPr bwMode="auto">
          <a:xfrm>
            <a:off x="5486400" y="4572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3581400" y="4510088"/>
            <a:ext cx="159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ACTIVITY2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3276600" y="4876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 flipV="1">
            <a:off x="3276600" y="4114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 dirty="0"/>
              <a:t>Dummy Activities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Sometimes the logic of the operation cannot be adequately described using only real activities and dummy activities need to be created.</a:t>
            </a:r>
            <a:endParaRPr lang="th-TH" dirty="0"/>
          </a:p>
        </p:txBody>
      </p:sp>
      <p:sp>
        <p:nvSpPr>
          <p:cNvPr id="80900" name="Oval 4"/>
          <p:cNvSpPr>
            <a:spLocks noChangeArrowheads="1"/>
          </p:cNvSpPr>
          <p:nvPr/>
        </p:nvSpPr>
        <p:spPr bwMode="auto">
          <a:xfrm>
            <a:off x="2057400" y="341471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0901" name="Oval 5"/>
          <p:cNvSpPr>
            <a:spLocks noChangeArrowheads="1"/>
          </p:cNvSpPr>
          <p:nvPr/>
        </p:nvSpPr>
        <p:spPr bwMode="auto">
          <a:xfrm>
            <a:off x="4495800" y="341471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>
            <a:off x="2590800" y="3719513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2673350" y="3276600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ACTIVITY1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80904" name="Oval 8"/>
          <p:cNvSpPr>
            <a:spLocks noChangeArrowheads="1"/>
          </p:cNvSpPr>
          <p:nvPr/>
        </p:nvSpPr>
        <p:spPr bwMode="auto">
          <a:xfrm>
            <a:off x="6934200" y="341471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5181600" y="3200400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ACTIVITY3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5029200" y="3657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7" name="Oval 11"/>
          <p:cNvSpPr>
            <a:spLocks noChangeArrowheads="1"/>
          </p:cNvSpPr>
          <p:nvPr/>
        </p:nvSpPr>
        <p:spPr bwMode="auto">
          <a:xfrm>
            <a:off x="2057400" y="455771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0908" name="Oval 12"/>
          <p:cNvSpPr>
            <a:spLocks noChangeArrowheads="1"/>
          </p:cNvSpPr>
          <p:nvPr/>
        </p:nvSpPr>
        <p:spPr bwMode="auto">
          <a:xfrm>
            <a:off x="4495800" y="455771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>
            <a:off x="2590800" y="4862513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2673350" y="4419600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ACTIVITY2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80911" name="Oval 15"/>
          <p:cNvSpPr>
            <a:spLocks noChangeArrowheads="1"/>
          </p:cNvSpPr>
          <p:nvPr/>
        </p:nvSpPr>
        <p:spPr bwMode="auto">
          <a:xfrm>
            <a:off x="6934200" y="455771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5181600" y="4343400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ACTIVITY4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80913" name="Line 17"/>
          <p:cNvSpPr>
            <a:spLocks noChangeShapeType="1"/>
          </p:cNvSpPr>
          <p:nvPr/>
        </p:nvSpPr>
        <p:spPr bwMode="auto">
          <a:xfrm>
            <a:off x="5029200" y="4800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4" name="Line 18"/>
          <p:cNvSpPr>
            <a:spLocks noChangeShapeType="1"/>
          </p:cNvSpPr>
          <p:nvPr/>
        </p:nvSpPr>
        <p:spPr bwMode="auto">
          <a:xfrm>
            <a:off x="4800600" y="39481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Oval 4"/>
          <p:cNvSpPr>
            <a:spLocks noChangeArrowheads="1"/>
          </p:cNvSpPr>
          <p:nvPr/>
        </p:nvSpPr>
        <p:spPr bwMode="auto">
          <a:xfrm>
            <a:off x="609600" y="1281112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1925" name="Oval 5"/>
          <p:cNvSpPr>
            <a:spLocks noChangeArrowheads="1"/>
          </p:cNvSpPr>
          <p:nvPr/>
        </p:nvSpPr>
        <p:spPr bwMode="auto">
          <a:xfrm>
            <a:off x="3048000" y="1281112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1225550" y="2057400"/>
            <a:ext cx="159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ACTIVITY2</a:t>
            </a:r>
            <a:endParaRPr lang="th-TH" b="1">
              <a:solidFill>
                <a:srgbClr val="0000FF"/>
              </a:solidFill>
            </a:endParaRPr>
          </a:p>
        </p:txBody>
      </p:sp>
      <p:cxnSp>
        <p:nvCxnSpPr>
          <p:cNvPr id="81929" name="AutoShape 9"/>
          <p:cNvCxnSpPr>
            <a:cxnSpLocks noChangeShapeType="1"/>
            <a:stCxn id="81924" idx="0"/>
            <a:endCxn id="81925" idx="0"/>
          </p:cNvCxnSpPr>
          <p:nvPr/>
        </p:nvCxnSpPr>
        <p:spPr bwMode="auto">
          <a:xfrm rot="5400000" flipV="1">
            <a:off x="2094706" y="62706"/>
            <a:ext cx="1588" cy="24384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1930" name="AutoShape 10"/>
          <p:cNvCxnSpPr>
            <a:cxnSpLocks noChangeShapeType="1"/>
            <a:stCxn id="81924" idx="4"/>
            <a:endCxn id="81925" idx="4"/>
          </p:cNvCxnSpPr>
          <p:nvPr/>
        </p:nvCxnSpPr>
        <p:spPr bwMode="auto">
          <a:xfrm rot="16200000" flipH="1">
            <a:off x="2094706" y="596106"/>
            <a:ext cx="1588" cy="243840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1301750" y="609600"/>
            <a:ext cx="159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ACTIVITY1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81971" name="Text Box 51"/>
          <p:cNvSpPr txBox="1">
            <a:spLocks noChangeArrowheads="1"/>
          </p:cNvSpPr>
          <p:nvPr/>
        </p:nvSpPr>
        <p:spPr bwMode="auto">
          <a:xfrm>
            <a:off x="4403725" y="762000"/>
            <a:ext cx="4435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Dummy activities have no duration, cost nothing, and use no resources.</a:t>
            </a:r>
            <a:endParaRPr lang="th-TH" dirty="0"/>
          </a:p>
          <a:p>
            <a:pPr>
              <a:buFontTx/>
              <a:buChar char="•"/>
            </a:pPr>
            <a:r>
              <a:rPr lang="en-US" dirty="0"/>
              <a:t>Dummy activities are normally drawn using dotted lines.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 dirty="0"/>
              <a:t>Artificial Activity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An artificial activity is used to create a delay. It has a duration, but no cost or resources.</a:t>
            </a:r>
          </a:p>
          <a:p>
            <a:pPr>
              <a:buFont typeface="Wingdings" pitchFamily="2" charset="2"/>
              <a:buNone/>
            </a:pPr>
            <a:r>
              <a:rPr lang="en-US" b="1" u="sng" dirty="0"/>
              <a:t>Circuits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As such circuits or loops are not possible, should avoid.</a:t>
            </a:r>
            <a:endParaRPr lang="th-TH" dirty="0"/>
          </a:p>
        </p:txBody>
      </p:sp>
      <p:sp>
        <p:nvSpPr>
          <p:cNvPr id="82948" name="Oval 4"/>
          <p:cNvSpPr>
            <a:spLocks noChangeArrowheads="1"/>
          </p:cNvSpPr>
          <p:nvPr/>
        </p:nvSpPr>
        <p:spPr bwMode="auto">
          <a:xfrm>
            <a:off x="1371600" y="4876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2949" name="Oval 5"/>
          <p:cNvSpPr>
            <a:spLocks noChangeArrowheads="1"/>
          </p:cNvSpPr>
          <p:nvPr/>
        </p:nvSpPr>
        <p:spPr bwMode="auto">
          <a:xfrm>
            <a:off x="3048000" y="4876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2952" name="Oval 8"/>
          <p:cNvSpPr>
            <a:spLocks noChangeArrowheads="1"/>
          </p:cNvSpPr>
          <p:nvPr/>
        </p:nvSpPr>
        <p:spPr bwMode="auto">
          <a:xfrm>
            <a:off x="5257800" y="4876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2953" name="Oval 9"/>
          <p:cNvSpPr>
            <a:spLocks noChangeArrowheads="1"/>
          </p:cNvSpPr>
          <p:nvPr/>
        </p:nvSpPr>
        <p:spPr bwMode="auto">
          <a:xfrm>
            <a:off x="7010400" y="4876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2954" name="Oval 10"/>
          <p:cNvSpPr>
            <a:spLocks noChangeArrowheads="1"/>
          </p:cNvSpPr>
          <p:nvPr/>
        </p:nvSpPr>
        <p:spPr bwMode="auto">
          <a:xfrm>
            <a:off x="4267200" y="4038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1905000" y="5181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 flipH="1">
            <a:off x="3581400" y="5181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7" name="Line 13"/>
          <p:cNvSpPr>
            <a:spLocks noChangeShapeType="1"/>
          </p:cNvSpPr>
          <p:nvPr/>
        </p:nvSpPr>
        <p:spPr bwMode="auto">
          <a:xfrm>
            <a:off x="5791200" y="5181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>
            <a:off x="4800600" y="44196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0" name="Line 16"/>
          <p:cNvSpPr>
            <a:spLocks noChangeShapeType="1"/>
          </p:cNvSpPr>
          <p:nvPr/>
        </p:nvSpPr>
        <p:spPr bwMode="auto">
          <a:xfrm flipV="1">
            <a:off x="3352800" y="4348163"/>
            <a:ext cx="914400" cy="528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/>
              <a:t>Aggregated Activity</a:t>
            </a:r>
          </a:p>
          <a:p>
            <a:pPr>
              <a:buFont typeface="Wingdings" pitchFamily="2" charset="2"/>
              <a:buNone/>
            </a:pPr>
            <a:r>
              <a:rPr lang="en-US"/>
              <a:t>Occasionally it is conventional to group a collection of activities and replace this group with a single activity.</a:t>
            </a:r>
            <a:endParaRPr lang="th-TH"/>
          </a:p>
        </p:txBody>
      </p:sp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1371600" y="3581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>
            <a:off x="3048000" y="3581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3974" name="Oval 6"/>
          <p:cNvSpPr>
            <a:spLocks noChangeArrowheads="1"/>
          </p:cNvSpPr>
          <p:nvPr/>
        </p:nvSpPr>
        <p:spPr bwMode="auto">
          <a:xfrm>
            <a:off x="5257800" y="3581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3975" name="Oval 7"/>
          <p:cNvSpPr>
            <a:spLocks noChangeArrowheads="1"/>
          </p:cNvSpPr>
          <p:nvPr/>
        </p:nvSpPr>
        <p:spPr bwMode="auto">
          <a:xfrm>
            <a:off x="7010400" y="3581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1905000" y="3886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8" name="Line 10"/>
          <p:cNvSpPr>
            <a:spLocks noChangeShapeType="1"/>
          </p:cNvSpPr>
          <p:nvPr/>
        </p:nvSpPr>
        <p:spPr bwMode="auto">
          <a:xfrm>
            <a:off x="5791200" y="3886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6" name="Oval 18"/>
          <p:cNvSpPr>
            <a:spLocks noChangeArrowheads="1"/>
          </p:cNvSpPr>
          <p:nvPr/>
        </p:nvSpPr>
        <p:spPr bwMode="auto">
          <a:xfrm>
            <a:off x="4114800" y="2819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3987" name="Oval 19"/>
          <p:cNvSpPr>
            <a:spLocks noChangeArrowheads="1"/>
          </p:cNvSpPr>
          <p:nvPr/>
        </p:nvSpPr>
        <p:spPr bwMode="auto">
          <a:xfrm>
            <a:off x="4114800" y="4343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3990" name="Line 22"/>
          <p:cNvSpPr>
            <a:spLocks noChangeShapeType="1"/>
          </p:cNvSpPr>
          <p:nvPr/>
        </p:nvSpPr>
        <p:spPr bwMode="auto">
          <a:xfrm>
            <a:off x="3581400" y="3886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1" name="Line 23"/>
          <p:cNvSpPr>
            <a:spLocks noChangeShapeType="1"/>
          </p:cNvSpPr>
          <p:nvPr/>
        </p:nvSpPr>
        <p:spPr bwMode="auto">
          <a:xfrm flipV="1">
            <a:off x="3429000" y="3186113"/>
            <a:ext cx="685800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2" name="Line 24"/>
          <p:cNvSpPr>
            <a:spLocks noChangeShapeType="1"/>
          </p:cNvSpPr>
          <p:nvPr/>
        </p:nvSpPr>
        <p:spPr bwMode="auto">
          <a:xfrm>
            <a:off x="4343400" y="3352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3" name="Line 25"/>
          <p:cNvSpPr>
            <a:spLocks noChangeShapeType="1"/>
          </p:cNvSpPr>
          <p:nvPr/>
        </p:nvSpPr>
        <p:spPr bwMode="auto">
          <a:xfrm>
            <a:off x="3429000" y="4114800"/>
            <a:ext cx="68580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4" name="Line 26"/>
          <p:cNvSpPr>
            <a:spLocks noChangeShapeType="1"/>
          </p:cNvSpPr>
          <p:nvPr/>
        </p:nvSpPr>
        <p:spPr bwMode="auto">
          <a:xfrm>
            <a:off x="4648200" y="3124200"/>
            <a:ext cx="762000" cy="439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5" name="Line 27"/>
          <p:cNvSpPr>
            <a:spLocks noChangeShapeType="1"/>
          </p:cNvSpPr>
          <p:nvPr/>
        </p:nvSpPr>
        <p:spPr bwMode="auto">
          <a:xfrm flipV="1">
            <a:off x="4648200" y="4087813"/>
            <a:ext cx="838200" cy="48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6" name="Text Box 28"/>
          <p:cNvSpPr txBox="1">
            <a:spLocks noChangeArrowheads="1"/>
          </p:cNvSpPr>
          <p:nvPr/>
        </p:nvSpPr>
        <p:spPr bwMode="auto">
          <a:xfrm>
            <a:off x="2320925" y="3519488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83997" name="Text Box 29"/>
          <p:cNvSpPr txBox="1">
            <a:spLocks noChangeArrowheads="1"/>
          </p:cNvSpPr>
          <p:nvPr/>
        </p:nvSpPr>
        <p:spPr bwMode="auto">
          <a:xfrm>
            <a:off x="3371850" y="3048000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B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83998" name="Text Box 30"/>
          <p:cNvSpPr txBox="1">
            <a:spLocks noChangeArrowheads="1"/>
          </p:cNvSpPr>
          <p:nvPr/>
        </p:nvSpPr>
        <p:spPr bwMode="auto">
          <a:xfrm>
            <a:off x="3733800" y="35194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83999" name="Text Box 31"/>
          <p:cNvSpPr txBox="1">
            <a:spLocks noChangeArrowheads="1"/>
          </p:cNvSpPr>
          <p:nvPr/>
        </p:nvSpPr>
        <p:spPr bwMode="auto">
          <a:xfrm>
            <a:off x="3429000" y="4281488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D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84003" name="Text Box 35"/>
          <p:cNvSpPr txBox="1">
            <a:spLocks noChangeArrowheads="1"/>
          </p:cNvSpPr>
          <p:nvPr/>
        </p:nvSpPr>
        <p:spPr bwMode="auto">
          <a:xfrm>
            <a:off x="6096000" y="35052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H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84004" name="Text Box 36"/>
          <p:cNvSpPr txBox="1">
            <a:spLocks noChangeArrowheads="1"/>
          </p:cNvSpPr>
          <p:nvPr/>
        </p:nvSpPr>
        <p:spPr bwMode="auto">
          <a:xfrm>
            <a:off x="4953000" y="2986088"/>
            <a:ext cx="333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84005" name="Text Box 37"/>
          <p:cNvSpPr txBox="1">
            <a:spLocks noChangeArrowheads="1"/>
          </p:cNvSpPr>
          <p:nvPr/>
        </p:nvSpPr>
        <p:spPr bwMode="auto">
          <a:xfrm>
            <a:off x="4972050" y="4281488"/>
            <a:ext cx="369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G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84006" name="Text Box 38"/>
          <p:cNvSpPr txBox="1">
            <a:spLocks noChangeArrowheads="1"/>
          </p:cNvSpPr>
          <p:nvPr/>
        </p:nvSpPr>
        <p:spPr bwMode="auto">
          <a:xfrm>
            <a:off x="4349750" y="3429000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E</a:t>
            </a:r>
            <a:endParaRPr lang="th-TH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00FF"/>
                </a:solidFill>
              </a:rPr>
              <a:t>Example – Arrow diagram</a:t>
            </a:r>
            <a:endParaRPr lang="th-TH" sz="3600" b="1" dirty="0">
              <a:solidFill>
                <a:srgbClr val="0000FF"/>
              </a:solidFill>
            </a:endParaRPr>
          </a:p>
        </p:txBody>
      </p:sp>
      <p:graphicFrame>
        <p:nvGraphicFramePr>
          <p:cNvPr id="112688" name="Group 48"/>
          <p:cNvGraphicFramePr>
            <a:graphicFrameLocks noGrp="1"/>
          </p:cNvGraphicFramePr>
          <p:nvPr>
            <p:ph type="tbl" idx="1"/>
          </p:nvPr>
        </p:nvGraphicFramePr>
        <p:xfrm>
          <a:off x="457200" y="1219200"/>
          <a:ext cx="3886200" cy="2682240"/>
        </p:xfrm>
        <a:graphic>
          <a:graphicData uri="http://schemas.openxmlformats.org/drawingml/2006/table">
            <a:tbl>
              <a:tblPr/>
              <a:tblGrid>
                <a:gridCol w="1316038"/>
                <a:gridCol w="2570162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Activity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Predecessor</a:t>
                      </a: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D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F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C, D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G</a:t>
                      </a:r>
                      <a:endParaRPr kumimoji="0" lang="th-T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</a:t>
                      </a:r>
                      <a:endParaRPr kumimoji="0" lang="th-T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00FF"/>
                </a:solidFill>
              </a:rPr>
              <a:t>Case#1 Arrow diagram</a:t>
            </a:r>
            <a:endParaRPr lang="th-TH" sz="3600" b="1" dirty="0">
              <a:solidFill>
                <a:srgbClr val="0000FF"/>
              </a:solidFill>
            </a:endParaRPr>
          </a:p>
        </p:txBody>
      </p:sp>
      <p:graphicFrame>
        <p:nvGraphicFramePr>
          <p:cNvPr id="110653" name="Group 61"/>
          <p:cNvGraphicFramePr>
            <a:graphicFrameLocks noGrp="1"/>
          </p:cNvGraphicFramePr>
          <p:nvPr>
            <p:ph type="tbl" idx="1"/>
          </p:nvPr>
        </p:nvGraphicFramePr>
        <p:xfrm>
          <a:off x="1219200" y="1066801"/>
          <a:ext cx="7239000" cy="4400498"/>
        </p:xfrm>
        <a:graphic>
          <a:graphicData uri="http://schemas.openxmlformats.org/drawingml/2006/table">
            <a:tbl>
              <a:tblPr/>
              <a:tblGrid>
                <a:gridCol w="2413000"/>
                <a:gridCol w="2413000"/>
                <a:gridCol w="2413000"/>
              </a:tblGrid>
              <a:tr h="6439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Activity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Preceding Activity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Activity Times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5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15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10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7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D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5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B, C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15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F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B, C, D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10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G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F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170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H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E, G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35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00FF"/>
                </a:solidFill>
              </a:rPr>
              <a:t>Case#2 Arrow diagram</a:t>
            </a:r>
            <a:endParaRPr lang="th-TH" sz="3600" b="1" dirty="0">
              <a:solidFill>
                <a:srgbClr val="0000FF"/>
              </a:solidFill>
            </a:endParaRPr>
          </a:p>
        </p:txBody>
      </p:sp>
      <p:graphicFrame>
        <p:nvGraphicFramePr>
          <p:cNvPr id="114743" name="Group 55"/>
          <p:cNvGraphicFramePr>
            <a:graphicFrameLocks noGrp="1"/>
          </p:cNvGraphicFramePr>
          <p:nvPr>
            <p:ph type="tbl" idx="1"/>
          </p:nvPr>
        </p:nvGraphicFramePr>
        <p:xfrm>
          <a:off x="2057400" y="1066800"/>
          <a:ext cx="5486400" cy="5056824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Activity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Preceding Activity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A, B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D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A, B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A, B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F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C, D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G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H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F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I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F, G</a:t>
                      </a:r>
                      <a:endParaRPr kumimoji="0" lang="th-TH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00FF"/>
                </a:solidFill>
              </a:rPr>
              <a:t>Network Formation</a:t>
            </a:r>
            <a:endParaRPr lang="th-TH" sz="3600" b="1" dirty="0">
              <a:solidFill>
                <a:srgbClr val="0000FF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36637"/>
            <a:ext cx="8229600" cy="4525963"/>
          </a:xfrm>
        </p:spPr>
        <p:txBody>
          <a:bodyPr/>
          <a:lstStyle/>
          <a:p>
            <a:r>
              <a:rPr lang="en-US" dirty="0"/>
              <a:t>A project network is a tool used for planning, scheduling, and monitoring project progress.</a:t>
            </a:r>
          </a:p>
          <a:p>
            <a:r>
              <a:rPr lang="en-US" dirty="0"/>
              <a:t>Network is a graphical representation of the project or part of it, showing all of the activities and their relationships.</a:t>
            </a:r>
          </a:p>
          <a:p>
            <a:r>
              <a:rPr lang="en-US" dirty="0"/>
              <a:t>Network is developed from the information collected for the WBS.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FF"/>
                </a:solidFill>
              </a:rPr>
              <a:t>Case#3 Bridge building</a:t>
            </a:r>
            <a:r>
              <a:rPr lang="th-TH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>
                <a:solidFill>
                  <a:srgbClr val="0000FF"/>
                </a:solidFill>
              </a:rPr>
              <a:t>– Arrow diagram</a:t>
            </a:r>
            <a:endParaRPr lang="th-TH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106596" name="Group 100"/>
          <p:cNvGraphicFramePr>
            <a:graphicFrameLocks noGrp="1"/>
          </p:cNvGraphicFramePr>
          <p:nvPr>
            <p:ph type="tbl" idx="1"/>
          </p:nvPr>
        </p:nvGraphicFramePr>
        <p:xfrm>
          <a:off x="533400" y="914400"/>
          <a:ext cx="8229600" cy="4785360"/>
        </p:xfrm>
        <a:graphic>
          <a:graphicData uri="http://schemas.openxmlformats.org/drawingml/2006/table">
            <a:tbl>
              <a:tblPr/>
              <a:tblGrid>
                <a:gridCol w="1371600"/>
                <a:gridCol w="3124200"/>
                <a:gridCol w="2438400"/>
                <a:gridCol w="12954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Activity Code</a:t>
                      </a:r>
                      <a:endParaRPr kumimoji="0" lang="th-TH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Operation</a:t>
                      </a:r>
                      <a:endParaRPr kumimoji="0" lang="th-TH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Dependence</a:t>
                      </a:r>
                      <a:endParaRPr kumimoji="0" lang="th-TH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Duration</a:t>
                      </a:r>
                      <a:endParaRPr kumimoji="0" lang="th-TH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ENA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Earthworks, north side</a:t>
                      </a:r>
                      <a:endParaRPr kumimoji="0" 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5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ESA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Earthworks, south side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ENA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CONN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Construction, north side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ENA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14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CONS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Construction, south side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ESA, CONN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12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COMN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Compaction, north side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CONN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COMS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Compaction, south side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CONS, COMN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RNB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Road, north of bridge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COMN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RSB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Road, south of bridge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RNB, COMS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PB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Prefabrication bridge deck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18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TD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Transport deck to site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PB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EB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Erect bridge deck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TD, CONN, CONS, COMN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3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LBS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Lay bridge surface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EB, RNB, RSB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ICB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Install crash barriers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EB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L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Landscape</a:t>
                      </a:r>
                      <a:endParaRPr kumimoji="0" 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RNB, RSB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</a:t>
                      </a:r>
                      <a:endParaRPr kumimoji="0" 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FF"/>
                </a:solidFill>
              </a:rPr>
              <a:t>Precedence Diagrams</a:t>
            </a:r>
            <a:endParaRPr lang="th-TH" sz="3600" b="1">
              <a:solidFill>
                <a:srgbClr val="0000FF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In this diagram the nodes represent the activities and the arrows give the precedence relationships between them.</a:t>
            </a:r>
          </a:p>
          <a:p>
            <a:r>
              <a:rPr lang="en-US"/>
              <a:t>Widely availability if personal computers and graphics programs</a:t>
            </a: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AOA to AON</a:t>
            </a:r>
            <a:endParaRPr lang="th-TH"/>
          </a:p>
        </p:txBody>
      </p:sp>
      <p:sp>
        <p:nvSpPr>
          <p:cNvPr id="86020" name="Oval 4"/>
          <p:cNvSpPr>
            <a:spLocks noChangeArrowheads="1"/>
          </p:cNvSpPr>
          <p:nvPr/>
        </p:nvSpPr>
        <p:spPr bwMode="auto">
          <a:xfrm>
            <a:off x="609600" y="1357312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6021" name="Oval 5"/>
          <p:cNvSpPr>
            <a:spLocks noChangeArrowheads="1"/>
          </p:cNvSpPr>
          <p:nvPr/>
        </p:nvSpPr>
        <p:spPr bwMode="auto">
          <a:xfrm>
            <a:off x="2286000" y="1357312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6022" name="Oval 6"/>
          <p:cNvSpPr>
            <a:spLocks noChangeArrowheads="1"/>
          </p:cNvSpPr>
          <p:nvPr/>
        </p:nvSpPr>
        <p:spPr bwMode="auto">
          <a:xfrm>
            <a:off x="3962400" y="1357312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1143000" y="1662112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1524000" y="1295400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3200400" y="1295400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B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>
            <a:off x="2819400" y="1662112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32" name="Oval 16"/>
          <p:cNvSpPr>
            <a:spLocks noChangeArrowheads="1"/>
          </p:cNvSpPr>
          <p:nvPr/>
        </p:nvSpPr>
        <p:spPr bwMode="auto">
          <a:xfrm>
            <a:off x="609600" y="2195512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6033" name="Oval 17"/>
          <p:cNvSpPr>
            <a:spLocks noChangeArrowheads="1"/>
          </p:cNvSpPr>
          <p:nvPr/>
        </p:nvSpPr>
        <p:spPr bwMode="auto">
          <a:xfrm>
            <a:off x="2286000" y="2957512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6034" name="Oval 18"/>
          <p:cNvSpPr>
            <a:spLocks noChangeArrowheads="1"/>
          </p:cNvSpPr>
          <p:nvPr/>
        </p:nvSpPr>
        <p:spPr bwMode="auto">
          <a:xfrm>
            <a:off x="3962400" y="2500312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6036" name="Text Box 20"/>
          <p:cNvSpPr txBox="1">
            <a:spLocks noChangeArrowheads="1"/>
          </p:cNvSpPr>
          <p:nvPr/>
        </p:nvSpPr>
        <p:spPr bwMode="auto">
          <a:xfrm>
            <a:off x="1371600" y="2286000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86037" name="Text Box 21"/>
          <p:cNvSpPr txBox="1">
            <a:spLocks noChangeArrowheads="1"/>
          </p:cNvSpPr>
          <p:nvPr/>
        </p:nvSpPr>
        <p:spPr bwMode="auto">
          <a:xfrm>
            <a:off x="1219200" y="2805112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B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86039" name="Oval 23"/>
          <p:cNvSpPr>
            <a:spLocks noChangeArrowheads="1"/>
          </p:cNvSpPr>
          <p:nvPr/>
        </p:nvSpPr>
        <p:spPr bwMode="auto">
          <a:xfrm>
            <a:off x="609600" y="2881312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6040" name="Oval 24"/>
          <p:cNvSpPr>
            <a:spLocks noChangeArrowheads="1"/>
          </p:cNvSpPr>
          <p:nvPr/>
        </p:nvSpPr>
        <p:spPr bwMode="auto">
          <a:xfrm>
            <a:off x="609600" y="3567112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6041" name="Oval 25"/>
          <p:cNvSpPr>
            <a:spLocks noChangeArrowheads="1"/>
          </p:cNvSpPr>
          <p:nvPr/>
        </p:nvSpPr>
        <p:spPr bwMode="auto">
          <a:xfrm>
            <a:off x="3962400" y="3338512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6042" name="Line 26"/>
          <p:cNvSpPr>
            <a:spLocks noChangeShapeType="1"/>
          </p:cNvSpPr>
          <p:nvPr/>
        </p:nvSpPr>
        <p:spPr bwMode="auto">
          <a:xfrm>
            <a:off x="1143000" y="2500312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43" name="Line 27"/>
          <p:cNvSpPr>
            <a:spLocks noChangeShapeType="1"/>
          </p:cNvSpPr>
          <p:nvPr/>
        </p:nvSpPr>
        <p:spPr bwMode="auto">
          <a:xfrm>
            <a:off x="1143000" y="3186112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44" name="Line 28"/>
          <p:cNvSpPr>
            <a:spLocks noChangeShapeType="1"/>
          </p:cNvSpPr>
          <p:nvPr/>
        </p:nvSpPr>
        <p:spPr bwMode="auto">
          <a:xfrm flipV="1">
            <a:off x="1143000" y="3338512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45" name="Line 29"/>
          <p:cNvSpPr>
            <a:spLocks noChangeShapeType="1"/>
          </p:cNvSpPr>
          <p:nvPr/>
        </p:nvSpPr>
        <p:spPr bwMode="auto">
          <a:xfrm flipV="1">
            <a:off x="2819400" y="2728912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46" name="Line 30"/>
          <p:cNvSpPr>
            <a:spLocks noChangeShapeType="1"/>
          </p:cNvSpPr>
          <p:nvPr/>
        </p:nvSpPr>
        <p:spPr bwMode="auto">
          <a:xfrm>
            <a:off x="2819400" y="3262312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47" name="Text Box 31"/>
          <p:cNvSpPr txBox="1">
            <a:spLocks noChangeArrowheads="1"/>
          </p:cNvSpPr>
          <p:nvPr/>
        </p:nvSpPr>
        <p:spPr bwMode="auto">
          <a:xfrm>
            <a:off x="1219200" y="3414712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86049" name="Text Box 33"/>
          <p:cNvSpPr txBox="1">
            <a:spLocks noChangeArrowheads="1"/>
          </p:cNvSpPr>
          <p:nvPr/>
        </p:nvSpPr>
        <p:spPr bwMode="auto">
          <a:xfrm>
            <a:off x="3067050" y="2590800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D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86050" name="Text Box 34"/>
          <p:cNvSpPr txBox="1">
            <a:spLocks noChangeArrowheads="1"/>
          </p:cNvSpPr>
          <p:nvPr/>
        </p:nvSpPr>
        <p:spPr bwMode="auto">
          <a:xfrm>
            <a:off x="3200400" y="3048000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E</a:t>
            </a:r>
            <a:endParaRPr lang="th-TH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428" name="Oval 4"/>
          <p:cNvSpPr>
            <a:spLocks noChangeArrowheads="1"/>
          </p:cNvSpPr>
          <p:nvPr/>
        </p:nvSpPr>
        <p:spPr bwMode="auto">
          <a:xfrm>
            <a:off x="609600" y="1281112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03429" name="Oval 5"/>
          <p:cNvSpPr>
            <a:spLocks noChangeArrowheads="1"/>
          </p:cNvSpPr>
          <p:nvPr/>
        </p:nvSpPr>
        <p:spPr bwMode="auto">
          <a:xfrm>
            <a:off x="1981200" y="1281112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03430" name="Oval 6"/>
          <p:cNvSpPr>
            <a:spLocks noChangeArrowheads="1"/>
          </p:cNvSpPr>
          <p:nvPr/>
        </p:nvSpPr>
        <p:spPr bwMode="auto">
          <a:xfrm>
            <a:off x="3352800" y="1281112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>
            <a:off x="1143000" y="158591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1371600" y="1219200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2743200" y="1219200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B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03434" name="Line 10"/>
          <p:cNvSpPr>
            <a:spLocks noChangeShapeType="1"/>
          </p:cNvSpPr>
          <p:nvPr/>
        </p:nvSpPr>
        <p:spPr bwMode="auto">
          <a:xfrm>
            <a:off x="2514600" y="158591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36" name="Oval 12"/>
          <p:cNvSpPr>
            <a:spLocks noChangeArrowheads="1"/>
          </p:cNvSpPr>
          <p:nvPr/>
        </p:nvSpPr>
        <p:spPr bwMode="auto">
          <a:xfrm>
            <a:off x="4724400" y="1281112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4114800" y="1219200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D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03439" name="Line 15"/>
          <p:cNvSpPr>
            <a:spLocks noChangeShapeType="1"/>
          </p:cNvSpPr>
          <p:nvPr/>
        </p:nvSpPr>
        <p:spPr bwMode="auto">
          <a:xfrm>
            <a:off x="3886200" y="158591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03440" name="AutoShape 16"/>
          <p:cNvCxnSpPr>
            <a:cxnSpLocks noChangeShapeType="1"/>
            <a:stCxn id="103428" idx="4"/>
            <a:endCxn id="103430" idx="4"/>
          </p:cNvCxnSpPr>
          <p:nvPr/>
        </p:nvCxnSpPr>
        <p:spPr bwMode="auto">
          <a:xfrm rot="16200000" flipH="1">
            <a:off x="2247106" y="443706"/>
            <a:ext cx="1588" cy="274320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441" name="Text Box 17"/>
          <p:cNvSpPr txBox="1">
            <a:spLocks noChangeArrowheads="1"/>
          </p:cNvSpPr>
          <p:nvPr/>
        </p:nvSpPr>
        <p:spPr bwMode="auto">
          <a:xfrm>
            <a:off x="2133600" y="2043112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03454" name="Oval 30"/>
          <p:cNvSpPr>
            <a:spLocks noChangeArrowheads="1"/>
          </p:cNvSpPr>
          <p:nvPr/>
        </p:nvSpPr>
        <p:spPr bwMode="auto">
          <a:xfrm>
            <a:off x="609600" y="2957512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03455" name="Oval 31"/>
          <p:cNvSpPr>
            <a:spLocks noChangeArrowheads="1"/>
          </p:cNvSpPr>
          <p:nvPr/>
        </p:nvSpPr>
        <p:spPr bwMode="auto">
          <a:xfrm>
            <a:off x="1981200" y="2957512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03456" name="Oval 32"/>
          <p:cNvSpPr>
            <a:spLocks noChangeArrowheads="1"/>
          </p:cNvSpPr>
          <p:nvPr/>
        </p:nvSpPr>
        <p:spPr bwMode="auto">
          <a:xfrm>
            <a:off x="3352800" y="2957512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03457" name="Line 33"/>
          <p:cNvSpPr>
            <a:spLocks noChangeShapeType="1"/>
          </p:cNvSpPr>
          <p:nvPr/>
        </p:nvSpPr>
        <p:spPr bwMode="auto">
          <a:xfrm>
            <a:off x="1143000" y="326231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58" name="Text Box 34"/>
          <p:cNvSpPr txBox="1">
            <a:spLocks noChangeArrowheads="1"/>
          </p:cNvSpPr>
          <p:nvPr/>
        </p:nvSpPr>
        <p:spPr bwMode="auto">
          <a:xfrm>
            <a:off x="1371600" y="2895600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03459" name="Text Box 35"/>
          <p:cNvSpPr txBox="1">
            <a:spLocks noChangeArrowheads="1"/>
          </p:cNvSpPr>
          <p:nvPr/>
        </p:nvSpPr>
        <p:spPr bwMode="auto">
          <a:xfrm>
            <a:off x="2743200" y="2895600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B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03460" name="Line 36"/>
          <p:cNvSpPr>
            <a:spLocks noChangeShapeType="1"/>
          </p:cNvSpPr>
          <p:nvPr/>
        </p:nvSpPr>
        <p:spPr bwMode="auto">
          <a:xfrm>
            <a:off x="2514600" y="326231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61" name="Oval 37"/>
          <p:cNvSpPr>
            <a:spLocks noChangeArrowheads="1"/>
          </p:cNvSpPr>
          <p:nvPr/>
        </p:nvSpPr>
        <p:spPr bwMode="auto">
          <a:xfrm>
            <a:off x="609600" y="4086225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03462" name="Oval 38"/>
          <p:cNvSpPr>
            <a:spLocks noChangeArrowheads="1"/>
          </p:cNvSpPr>
          <p:nvPr/>
        </p:nvSpPr>
        <p:spPr bwMode="auto">
          <a:xfrm>
            <a:off x="1981200" y="4086225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03463" name="Oval 39"/>
          <p:cNvSpPr>
            <a:spLocks noChangeArrowheads="1"/>
          </p:cNvSpPr>
          <p:nvPr/>
        </p:nvSpPr>
        <p:spPr bwMode="auto">
          <a:xfrm>
            <a:off x="3352800" y="4086225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03464" name="Line 40"/>
          <p:cNvSpPr>
            <a:spLocks noChangeShapeType="1"/>
          </p:cNvSpPr>
          <p:nvPr/>
        </p:nvSpPr>
        <p:spPr bwMode="auto">
          <a:xfrm>
            <a:off x="1143000" y="439102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65" name="Text Box 41"/>
          <p:cNvSpPr txBox="1">
            <a:spLocks noChangeArrowheads="1"/>
          </p:cNvSpPr>
          <p:nvPr/>
        </p:nvSpPr>
        <p:spPr bwMode="auto">
          <a:xfrm>
            <a:off x="1371600" y="4024312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03466" name="Text Box 42"/>
          <p:cNvSpPr txBox="1">
            <a:spLocks noChangeArrowheads="1"/>
          </p:cNvSpPr>
          <p:nvPr/>
        </p:nvSpPr>
        <p:spPr bwMode="auto">
          <a:xfrm>
            <a:off x="2743200" y="4024312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D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03467" name="Line 43"/>
          <p:cNvSpPr>
            <a:spLocks noChangeShapeType="1"/>
          </p:cNvSpPr>
          <p:nvPr/>
        </p:nvSpPr>
        <p:spPr bwMode="auto">
          <a:xfrm>
            <a:off x="2514600" y="439102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68" name="Line 44"/>
          <p:cNvSpPr>
            <a:spLocks noChangeShapeType="1"/>
          </p:cNvSpPr>
          <p:nvPr/>
        </p:nvSpPr>
        <p:spPr bwMode="auto">
          <a:xfrm flipV="1">
            <a:off x="2286000" y="3490912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6096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04453" name="Oval 5"/>
          <p:cNvSpPr>
            <a:spLocks noChangeArrowheads="1"/>
          </p:cNvSpPr>
          <p:nvPr/>
        </p:nvSpPr>
        <p:spPr bwMode="auto">
          <a:xfrm>
            <a:off x="19812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04454" name="Oval 6"/>
          <p:cNvSpPr>
            <a:spLocks noChangeArrowheads="1"/>
          </p:cNvSpPr>
          <p:nvPr/>
        </p:nvSpPr>
        <p:spPr bwMode="auto">
          <a:xfrm>
            <a:off x="33528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04455" name="Line 7"/>
          <p:cNvSpPr>
            <a:spLocks noChangeShapeType="1"/>
          </p:cNvSpPr>
          <p:nvPr/>
        </p:nvSpPr>
        <p:spPr bwMode="auto">
          <a:xfrm>
            <a:off x="1143000" y="2514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1371600" y="2147888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2743200" y="2147888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B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04458" name="Line 10"/>
          <p:cNvSpPr>
            <a:spLocks noChangeShapeType="1"/>
          </p:cNvSpPr>
          <p:nvPr/>
        </p:nvSpPr>
        <p:spPr bwMode="auto">
          <a:xfrm>
            <a:off x="2514600" y="2514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59" name="Oval 11"/>
          <p:cNvSpPr>
            <a:spLocks noChangeArrowheads="1"/>
          </p:cNvSpPr>
          <p:nvPr/>
        </p:nvSpPr>
        <p:spPr bwMode="auto">
          <a:xfrm>
            <a:off x="47244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04460" name="Oval 12"/>
          <p:cNvSpPr>
            <a:spLocks noChangeArrowheads="1"/>
          </p:cNvSpPr>
          <p:nvPr/>
        </p:nvSpPr>
        <p:spPr bwMode="auto">
          <a:xfrm>
            <a:off x="2667000" y="990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04461" name="Line 13"/>
          <p:cNvSpPr>
            <a:spLocks noChangeShapeType="1"/>
          </p:cNvSpPr>
          <p:nvPr/>
        </p:nvSpPr>
        <p:spPr bwMode="auto">
          <a:xfrm>
            <a:off x="3886200" y="2514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2" name="Line 14"/>
          <p:cNvSpPr>
            <a:spLocks noChangeShapeType="1"/>
          </p:cNvSpPr>
          <p:nvPr/>
        </p:nvSpPr>
        <p:spPr bwMode="auto">
          <a:xfrm flipV="1">
            <a:off x="2362200" y="1524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3" name="Line 15"/>
          <p:cNvSpPr>
            <a:spLocks noChangeShapeType="1"/>
          </p:cNvSpPr>
          <p:nvPr/>
        </p:nvSpPr>
        <p:spPr bwMode="auto">
          <a:xfrm>
            <a:off x="3124200" y="14478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3352800" y="16002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04465" name="Text Box 17"/>
          <p:cNvSpPr txBox="1">
            <a:spLocks noChangeArrowheads="1"/>
          </p:cNvSpPr>
          <p:nvPr/>
        </p:nvSpPr>
        <p:spPr bwMode="auto">
          <a:xfrm>
            <a:off x="4146550" y="2147888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D</a:t>
            </a:r>
            <a:endParaRPr lang="th-TH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FF"/>
                </a:solidFill>
              </a:rPr>
              <a:t>Example – Precedence diagram</a:t>
            </a:r>
            <a:endParaRPr lang="th-TH" sz="3600" b="1">
              <a:solidFill>
                <a:srgbClr val="0000FF"/>
              </a:solidFill>
            </a:endParaRPr>
          </a:p>
        </p:txBody>
      </p:sp>
      <p:graphicFrame>
        <p:nvGraphicFramePr>
          <p:cNvPr id="117763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066800"/>
          <a:ext cx="3886200" cy="2682240"/>
        </p:xfrm>
        <a:graphic>
          <a:graphicData uri="http://schemas.openxmlformats.org/drawingml/2006/table">
            <a:tbl>
              <a:tblPr/>
              <a:tblGrid>
                <a:gridCol w="1316038"/>
                <a:gridCol w="2570162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Activity</a:t>
                      </a: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Predecessor</a:t>
                      </a: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D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F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C, D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G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FF"/>
                </a:solidFill>
              </a:rPr>
              <a:t>Case#4 Precedence diagram</a:t>
            </a:r>
            <a:endParaRPr lang="th-TH" sz="3600" b="1">
              <a:solidFill>
                <a:srgbClr val="0000FF"/>
              </a:solidFill>
            </a:endParaRPr>
          </a:p>
        </p:txBody>
      </p:sp>
      <p:graphicFrame>
        <p:nvGraphicFramePr>
          <p:cNvPr id="118787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001000" cy="4850451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  <a:gridCol w="26670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Activity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Preceding Activity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Activity Times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5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15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10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D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5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B, C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15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F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B, C, D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10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G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F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170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H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E, G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35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FF"/>
                </a:solidFill>
              </a:rPr>
              <a:t>Case#5 Precedence diagram</a:t>
            </a:r>
            <a:endParaRPr lang="th-TH" sz="3600" b="1">
              <a:solidFill>
                <a:srgbClr val="0000FF"/>
              </a:solidFill>
            </a:endParaRPr>
          </a:p>
        </p:txBody>
      </p:sp>
      <p:graphicFrame>
        <p:nvGraphicFramePr>
          <p:cNvPr id="119811" name="Group 3"/>
          <p:cNvGraphicFramePr>
            <a:graphicFrameLocks noGrp="1"/>
          </p:cNvGraphicFramePr>
          <p:nvPr>
            <p:ph type="tbl" idx="1"/>
          </p:nvPr>
        </p:nvGraphicFramePr>
        <p:xfrm>
          <a:off x="2057400" y="1066800"/>
          <a:ext cx="5486400" cy="4934904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Activity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Preceding Activity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A, B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D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A, B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A, B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F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C, D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G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H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F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I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F, G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FF"/>
                </a:solidFill>
              </a:rPr>
              <a:t>Case#6 Bridge building</a:t>
            </a:r>
            <a:r>
              <a:rPr lang="th-TH" sz="3600" b="1">
                <a:solidFill>
                  <a:srgbClr val="0000FF"/>
                </a:solidFill>
              </a:rPr>
              <a:t> </a:t>
            </a:r>
            <a:r>
              <a:rPr lang="en-US" sz="3600" b="1">
                <a:solidFill>
                  <a:srgbClr val="0000FF"/>
                </a:solidFill>
              </a:rPr>
              <a:t>– Precedence diagram</a:t>
            </a:r>
            <a:endParaRPr lang="th-TH" sz="3600" b="1">
              <a:solidFill>
                <a:srgbClr val="0000FF"/>
              </a:solidFill>
            </a:endParaRPr>
          </a:p>
        </p:txBody>
      </p:sp>
      <p:graphicFrame>
        <p:nvGraphicFramePr>
          <p:cNvPr id="109571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785360"/>
        </p:xfrm>
        <a:graphic>
          <a:graphicData uri="http://schemas.openxmlformats.org/drawingml/2006/table">
            <a:tbl>
              <a:tblPr/>
              <a:tblGrid>
                <a:gridCol w="1371600"/>
                <a:gridCol w="3124200"/>
                <a:gridCol w="2438400"/>
                <a:gridCol w="12954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Activity Code</a:t>
                      </a:r>
                      <a:endParaRPr kumimoji="0" lang="th-TH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Operation</a:t>
                      </a:r>
                      <a:endParaRPr kumimoji="0" lang="th-TH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Dependence</a:t>
                      </a:r>
                      <a:endParaRPr kumimoji="0" lang="th-TH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Duration</a:t>
                      </a:r>
                      <a:endParaRPr kumimoji="0" lang="th-TH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ENA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Earthworks, north side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5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ESA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Earthworks, south side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ENA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CONN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Construction, north side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ENA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14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CONS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Construction, south side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ESA, CONN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12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COMN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Compaction, north side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CONN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COMS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Compaction, south side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CONS, COMN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RNB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Road, north of bridge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COMN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RSB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Road, south of bridge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RNB, COMS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PB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Prefabrication bridge deck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18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TD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Transport deck to site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PB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EB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Erect bridge deck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TD, CONN, CONS, COMN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3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LBS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Lay bridge surface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EB, RNB, RSB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ICB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Install crash barriers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EB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L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Landscape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RNB, RSB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FF"/>
                </a:solidFill>
              </a:rPr>
              <a:t>Comparison of AON and AOA</a:t>
            </a:r>
            <a:endParaRPr lang="th-TH" sz="3600" b="1">
              <a:solidFill>
                <a:srgbClr val="0000FF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u="sng"/>
              <a:t>AOA method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0000FF"/>
                </a:solidFill>
              </a:rPr>
              <a:t>Advantages: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>
                <a:solidFill>
                  <a:srgbClr val="0000FF"/>
                </a:solidFill>
              </a:rPr>
              <a:t>Path tracing is simplified by activity/event numbering scheme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>
                <a:solidFill>
                  <a:srgbClr val="0000FF"/>
                </a:solidFill>
              </a:rPr>
              <a:t>AOA is easier to draw if dependencies are intense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>
                <a:solidFill>
                  <a:srgbClr val="0000FF"/>
                </a:solidFill>
              </a:rPr>
              <a:t>Key events or milestones can easily be flagged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FF0000"/>
                </a:solidFill>
              </a:rPr>
              <a:t>Disadvantages: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>
                <a:solidFill>
                  <a:srgbClr val="FF0000"/>
                </a:solidFill>
              </a:rPr>
              <a:t>Use of dummy activities increases data requirements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>
                <a:solidFill>
                  <a:srgbClr val="FF0000"/>
                </a:solidFill>
              </a:rPr>
              <a:t>Emphasis on events can distract from activities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th-TH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00FF"/>
                </a:solidFill>
              </a:rPr>
              <a:t>Definition</a:t>
            </a:r>
            <a:endParaRPr lang="th-TH" sz="3600" b="1" dirty="0">
              <a:solidFill>
                <a:srgbClr val="0000FF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r>
              <a:rPr lang="en-US" sz="2400" b="1" u="sng" dirty="0"/>
              <a:t>Activity</a:t>
            </a:r>
            <a:r>
              <a:rPr lang="en-US" sz="2400" dirty="0"/>
              <a:t>: is an element of the project that requires time, may or may not require resources.</a:t>
            </a:r>
          </a:p>
          <a:p>
            <a:r>
              <a:rPr lang="en-US" sz="2400" b="1" u="sng" dirty="0"/>
              <a:t>Path</a:t>
            </a:r>
            <a:r>
              <a:rPr lang="en-US" sz="2400" dirty="0"/>
              <a:t>: is a sequence of connected, dependent activities</a:t>
            </a:r>
          </a:p>
          <a:p>
            <a:r>
              <a:rPr lang="en-US" sz="2400" b="1" u="sng" dirty="0"/>
              <a:t>Critical Path</a:t>
            </a:r>
            <a:r>
              <a:rPr lang="en-US" sz="2400" dirty="0"/>
              <a:t>: is the longest path(s) through the network, if an  activity on the path is delayed, the project is delayed the same amount of time.</a:t>
            </a:r>
          </a:p>
          <a:p>
            <a:r>
              <a:rPr lang="en-US" sz="2400" b="1" u="sng" dirty="0"/>
              <a:t>Event</a:t>
            </a:r>
            <a:r>
              <a:rPr lang="en-US" sz="2400" dirty="0"/>
              <a:t>: This term is used to represent a point in time when an activity is started or completed. It does not consume time.</a:t>
            </a:r>
          </a:p>
          <a:p>
            <a:r>
              <a:rPr lang="en-US" sz="2400" b="1" u="sng" dirty="0"/>
              <a:t>Predecessor</a:t>
            </a:r>
            <a:r>
              <a:rPr lang="en-US" sz="2400" dirty="0"/>
              <a:t>: activity must be completed before</a:t>
            </a:r>
          </a:p>
          <a:p>
            <a:r>
              <a:rPr lang="en-US" sz="2400" b="1" u="sng" dirty="0"/>
              <a:t>Successor</a:t>
            </a:r>
            <a:r>
              <a:rPr lang="en-US" sz="2400" dirty="0"/>
              <a:t>: activity must immediately follow it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 dirty="0"/>
              <a:t>AON method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FF"/>
                </a:solidFill>
              </a:rPr>
              <a:t>Advantages: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dirty="0">
                <a:solidFill>
                  <a:srgbClr val="0000FF"/>
                </a:solidFill>
              </a:rPr>
              <a:t>No dummy activities are used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dirty="0">
                <a:solidFill>
                  <a:srgbClr val="0000FF"/>
                </a:solidFill>
              </a:rPr>
              <a:t>Events are not used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dirty="0">
                <a:solidFill>
                  <a:srgbClr val="0000FF"/>
                </a:solidFill>
              </a:rPr>
              <a:t>AON is easy to draw if dependencies are not intense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dirty="0">
                <a:solidFill>
                  <a:srgbClr val="0000FF"/>
                </a:solidFill>
              </a:rPr>
              <a:t>Activity emphasis is easily understand by first-level managers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</a:rPr>
              <a:t>Disadvantages: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Path tracing by activity number is difficult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Network drawing and understanding are more difficult when dependencies are numerous</a:t>
            </a:r>
            <a:endParaRPr lang="th-TH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00FF"/>
                </a:solidFill>
              </a:rPr>
              <a:t>Network Analysis</a:t>
            </a:r>
            <a:endParaRPr lang="th-TH" sz="3600" b="1" dirty="0">
              <a:solidFill>
                <a:srgbClr val="0000FF"/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u="sng" dirty="0"/>
              <a:t>The Critical Path</a:t>
            </a:r>
            <a:r>
              <a:rPr lang="en-US" sz="28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is the minimum time that it takes to complete a project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is the longest sequence of activities in the network</a:t>
            </a:r>
            <a:endParaRPr lang="th-TH" sz="2800" dirty="0"/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FF"/>
                </a:solidFill>
              </a:rPr>
              <a:t>There maybe more than one critical path through a network; but one is better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FF"/>
                </a:solidFill>
              </a:rPr>
              <a:t>The activities that lie along critical path are called critical activities</a:t>
            </a:r>
            <a:endParaRPr lang="th-TH" sz="28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FF"/>
                </a:solidFill>
              </a:rPr>
              <a:t>If a critical activity is delayed then the whole project is delayed</a:t>
            </a:r>
            <a:endParaRPr lang="th-TH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116" name="Oval 4"/>
          <p:cNvSpPr>
            <a:spLocks noChangeArrowheads="1"/>
          </p:cNvSpPr>
          <p:nvPr/>
        </p:nvSpPr>
        <p:spPr bwMode="auto">
          <a:xfrm>
            <a:off x="1600200" y="2514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90117" name="Oval 5"/>
          <p:cNvSpPr>
            <a:spLocks noChangeArrowheads="1"/>
          </p:cNvSpPr>
          <p:nvPr/>
        </p:nvSpPr>
        <p:spPr bwMode="auto">
          <a:xfrm>
            <a:off x="2743200" y="1828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90118" name="Oval 6"/>
          <p:cNvSpPr>
            <a:spLocks noChangeArrowheads="1"/>
          </p:cNvSpPr>
          <p:nvPr/>
        </p:nvSpPr>
        <p:spPr bwMode="auto">
          <a:xfrm>
            <a:off x="2743200" y="3200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1981200" y="2147888"/>
            <a:ext cx="50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10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3429000" y="160020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15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90121" name="Oval 9"/>
          <p:cNvSpPr>
            <a:spLocks noChangeArrowheads="1"/>
          </p:cNvSpPr>
          <p:nvPr/>
        </p:nvSpPr>
        <p:spPr bwMode="auto">
          <a:xfrm>
            <a:off x="4191000" y="1828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90122" name="Oval 10"/>
          <p:cNvSpPr>
            <a:spLocks noChangeArrowheads="1"/>
          </p:cNvSpPr>
          <p:nvPr/>
        </p:nvSpPr>
        <p:spPr bwMode="auto">
          <a:xfrm>
            <a:off x="4191000" y="3200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90123" name="Oval 11"/>
          <p:cNvSpPr>
            <a:spLocks noChangeArrowheads="1"/>
          </p:cNvSpPr>
          <p:nvPr/>
        </p:nvSpPr>
        <p:spPr bwMode="auto">
          <a:xfrm>
            <a:off x="5638800" y="1828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90124" name="Oval 12"/>
          <p:cNvSpPr>
            <a:spLocks noChangeArrowheads="1"/>
          </p:cNvSpPr>
          <p:nvPr/>
        </p:nvSpPr>
        <p:spPr bwMode="auto">
          <a:xfrm>
            <a:off x="5638800" y="3200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90125" name="Oval 13"/>
          <p:cNvSpPr>
            <a:spLocks noChangeArrowheads="1"/>
          </p:cNvSpPr>
          <p:nvPr/>
        </p:nvSpPr>
        <p:spPr bwMode="auto">
          <a:xfrm>
            <a:off x="6781800" y="2514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 flipV="1">
            <a:off x="2133600" y="2209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>
            <a:off x="2133600" y="2895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8" name="Line 16"/>
          <p:cNvSpPr>
            <a:spLocks noChangeShapeType="1"/>
          </p:cNvSpPr>
          <p:nvPr/>
        </p:nvSpPr>
        <p:spPr bwMode="auto">
          <a:xfrm>
            <a:off x="3276600" y="2057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9" name="Line 17"/>
          <p:cNvSpPr>
            <a:spLocks noChangeShapeType="1"/>
          </p:cNvSpPr>
          <p:nvPr/>
        </p:nvSpPr>
        <p:spPr bwMode="auto">
          <a:xfrm>
            <a:off x="3276600" y="3505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30" name="Line 18"/>
          <p:cNvSpPr>
            <a:spLocks noChangeShapeType="1"/>
          </p:cNvSpPr>
          <p:nvPr/>
        </p:nvSpPr>
        <p:spPr bwMode="auto">
          <a:xfrm>
            <a:off x="4724400" y="2057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31" name="Line 19"/>
          <p:cNvSpPr>
            <a:spLocks noChangeShapeType="1"/>
          </p:cNvSpPr>
          <p:nvPr/>
        </p:nvSpPr>
        <p:spPr bwMode="auto">
          <a:xfrm>
            <a:off x="4724400" y="3505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32" name="Line 20"/>
          <p:cNvSpPr>
            <a:spLocks noChangeShapeType="1"/>
          </p:cNvSpPr>
          <p:nvPr/>
        </p:nvSpPr>
        <p:spPr bwMode="auto">
          <a:xfrm>
            <a:off x="6172200" y="21336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33" name="Line 21"/>
          <p:cNvSpPr>
            <a:spLocks noChangeShapeType="1"/>
          </p:cNvSpPr>
          <p:nvPr/>
        </p:nvSpPr>
        <p:spPr bwMode="auto">
          <a:xfrm flipV="1">
            <a:off x="6172200" y="29718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4876800" y="160020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15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6324600" y="1995488"/>
            <a:ext cx="50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20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90136" name="Text Box 24"/>
          <p:cNvSpPr txBox="1">
            <a:spLocks noChangeArrowheads="1"/>
          </p:cNvSpPr>
          <p:nvPr/>
        </p:nvSpPr>
        <p:spPr bwMode="auto">
          <a:xfrm>
            <a:off x="2057400" y="3138488"/>
            <a:ext cx="50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30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90137" name="Text Box 25"/>
          <p:cNvSpPr txBox="1">
            <a:spLocks noChangeArrowheads="1"/>
          </p:cNvSpPr>
          <p:nvPr/>
        </p:nvSpPr>
        <p:spPr bwMode="auto">
          <a:xfrm>
            <a:off x="3378200" y="350520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25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90138" name="Text Box 26"/>
          <p:cNvSpPr txBox="1">
            <a:spLocks noChangeArrowheads="1"/>
          </p:cNvSpPr>
          <p:nvPr/>
        </p:nvSpPr>
        <p:spPr bwMode="auto">
          <a:xfrm>
            <a:off x="4876800" y="3505200"/>
            <a:ext cx="34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5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90139" name="Text Box 27"/>
          <p:cNvSpPr txBox="1">
            <a:spLocks noChangeArrowheads="1"/>
          </p:cNvSpPr>
          <p:nvPr/>
        </p:nvSpPr>
        <p:spPr bwMode="auto">
          <a:xfrm>
            <a:off x="6477000" y="327660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10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90140" name="Text Box 28"/>
          <p:cNvSpPr txBox="1">
            <a:spLocks noChangeArrowheads="1"/>
          </p:cNvSpPr>
          <p:nvPr/>
        </p:nvSpPr>
        <p:spPr bwMode="auto">
          <a:xfrm>
            <a:off x="1279525" y="4357688"/>
            <a:ext cx="5197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How long does it take to finish this project?</a:t>
            </a:r>
            <a:endParaRPr lang="th-TH"/>
          </a:p>
        </p:txBody>
      </p:sp>
      <p:sp>
        <p:nvSpPr>
          <p:cNvPr id="90141" name="Text Box 29"/>
          <p:cNvSpPr txBox="1">
            <a:spLocks noChangeArrowheads="1"/>
          </p:cNvSpPr>
          <p:nvPr/>
        </p:nvSpPr>
        <p:spPr bwMode="auto">
          <a:xfrm>
            <a:off x="1295400" y="4967288"/>
            <a:ext cx="2741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Where is critical path?</a:t>
            </a: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FF"/>
                </a:solidFill>
              </a:rPr>
              <a:t>Case#7 Critical Path</a:t>
            </a:r>
            <a:endParaRPr lang="th-TH" sz="3600" b="1">
              <a:solidFill>
                <a:srgbClr val="0000FF"/>
              </a:solidFill>
            </a:endParaRPr>
          </a:p>
        </p:txBody>
      </p:sp>
      <p:graphicFrame>
        <p:nvGraphicFramePr>
          <p:cNvPr id="121859" name="Group 3"/>
          <p:cNvGraphicFramePr>
            <a:graphicFrameLocks noGrp="1"/>
          </p:cNvGraphicFramePr>
          <p:nvPr>
            <p:ph type="tbl" idx="1"/>
          </p:nvPr>
        </p:nvGraphicFramePr>
        <p:xfrm>
          <a:off x="1295400" y="1143001"/>
          <a:ext cx="6934200" cy="4270694"/>
        </p:xfrm>
        <a:graphic>
          <a:graphicData uri="http://schemas.openxmlformats.org/drawingml/2006/table">
            <a:tbl>
              <a:tblPr/>
              <a:tblGrid>
                <a:gridCol w="2311400"/>
                <a:gridCol w="2311400"/>
                <a:gridCol w="2311400"/>
              </a:tblGrid>
              <a:tr h="6213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Activity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Preceding Activity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Activity Times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5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15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10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D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5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B, C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15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F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B, C, D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10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G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F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170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H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E, G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35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FF"/>
                </a:solidFill>
              </a:rPr>
              <a:t>Case#8 Critical Path</a:t>
            </a:r>
            <a:endParaRPr lang="th-TH" sz="3600" b="1">
              <a:solidFill>
                <a:srgbClr val="0000FF"/>
              </a:solidFill>
            </a:endParaRPr>
          </a:p>
        </p:txBody>
      </p:sp>
      <p:graphicFrame>
        <p:nvGraphicFramePr>
          <p:cNvPr id="122952" name="Group 72"/>
          <p:cNvGraphicFramePr>
            <a:graphicFrameLocks noGrp="1"/>
          </p:cNvGraphicFramePr>
          <p:nvPr>
            <p:ph type="tbl" idx="1"/>
          </p:nvPr>
        </p:nvGraphicFramePr>
        <p:xfrm>
          <a:off x="533400" y="1803396"/>
          <a:ext cx="8229600" cy="4064004"/>
        </p:xfrm>
        <a:graphic>
          <a:graphicData uri="http://schemas.openxmlformats.org/drawingml/2006/table">
            <a:tbl>
              <a:tblPr/>
              <a:tblGrid>
                <a:gridCol w="838200"/>
                <a:gridCol w="3276600"/>
                <a:gridCol w="2057400"/>
                <a:gridCol w="20574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ID</a:t>
                      </a:r>
                      <a:endParaRPr kumimoji="0" lang="th-T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Description</a:t>
                      </a:r>
                      <a:endParaRPr kumimoji="0" lang="th-T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Predecessor</a:t>
                      </a:r>
                      <a:endParaRPr kumimoji="0" lang="th-T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Time</a:t>
                      </a:r>
                      <a:endParaRPr kumimoji="0" lang="th-T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Survey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5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Soils report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20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Traffic design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30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D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Lot layout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5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Approve design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B, C, D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80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F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Illumination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15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G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Drainage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30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H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Landscape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25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I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Signing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20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J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Bid proposal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F, G, H, I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10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2953" name="Text Box 73"/>
          <p:cNvSpPr txBox="1">
            <a:spLocks noChangeArrowheads="1"/>
          </p:cNvSpPr>
          <p:nvPr/>
        </p:nvSpPr>
        <p:spPr bwMode="auto">
          <a:xfrm>
            <a:off x="822325" y="933446"/>
            <a:ext cx="7788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city requests federal funding for a par-and-ride project. Network plan is to be submit. Make the critical path.</a:t>
            </a: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>
                <a:solidFill>
                  <a:srgbClr val="0000FF"/>
                </a:solidFill>
              </a:rPr>
              <a:t>Analysing</a:t>
            </a:r>
            <a:r>
              <a:rPr lang="en-US" sz="3600" b="1" dirty="0">
                <a:solidFill>
                  <a:srgbClr val="0000FF"/>
                </a:solidFill>
              </a:rPr>
              <a:t> Network</a:t>
            </a:r>
            <a:endParaRPr lang="th-TH" sz="3600" b="1" dirty="0">
              <a:solidFill>
                <a:srgbClr val="0000FF"/>
              </a:solidFill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52600" y="1295400"/>
            <a:ext cx="6324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EST – earliest start time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LST – latest start time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EFT – earliest finish time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LFT – latest finish time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TF –Total float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FF – Free float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IF – Interfering float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sz="2400" b="1" u="sng" dirty="0"/>
              <a:t>Earliest times</a:t>
            </a:r>
            <a:r>
              <a:rPr lang="en-US" sz="2400" dirty="0"/>
              <a:t>: are the earliest times that an activity can start and finish given that all preceding activities as soon as possible</a:t>
            </a:r>
          </a:p>
          <a:p>
            <a:r>
              <a:rPr lang="en-US" sz="2400" b="1" u="sng" dirty="0"/>
              <a:t>Latest times</a:t>
            </a:r>
            <a:r>
              <a:rPr lang="en-US" sz="2400" dirty="0"/>
              <a:t>: are the latest that an act can start and finish and still allow time for succeeding activities to be completed without holding up the project</a:t>
            </a:r>
          </a:p>
          <a:p>
            <a:r>
              <a:rPr lang="en-US" sz="2400" b="1" u="sng" dirty="0"/>
              <a:t>TF</a:t>
            </a:r>
            <a:r>
              <a:rPr lang="en-US" sz="2400" dirty="0"/>
              <a:t> = LST-EST = LFT – EFT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is the amount of time that an act can be delayed without effecting the overall duration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	</a:t>
            </a:r>
            <a:r>
              <a:rPr lang="en-US" sz="2400" dirty="0">
                <a:solidFill>
                  <a:srgbClr val="0000FF"/>
                </a:solidFill>
              </a:rPr>
              <a:t>Critical path; TF = 0</a:t>
            </a:r>
            <a:endParaRPr lang="th-TH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762000"/>
            <a:ext cx="8229600" cy="4876800"/>
          </a:xfrm>
        </p:spPr>
        <p:txBody>
          <a:bodyPr/>
          <a:lstStyle/>
          <a:p>
            <a:r>
              <a:rPr lang="en-US" sz="2800" b="1" u="sng" dirty="0"/>
              <a:t>FF</a:t>
            </a:r>
            <a:r>
              <a:rPr lang="en-US" sz="2800" dirty="0"/>
              <a:t>: is the amount of time that an activity can be delayed without affecting any other activity</a:t>
            </a:r>
          </a:p>
          <a:p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r>
              <a:rPr lang="en-US" sz="2800" b="1" u="sng" dirty="0"/>
              <a:t>IF</a:t>
            </a:r>
            <a:r>
              <a:rPr lang="en-US" sz="2800" dirty="0"/>
              <a:t> = TF –FF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will affect succeeding activities but not the total project duration</a:t>
            </a:r>
            <a:endParaRPr lang="th-TH" sz="2800" dirty="0"/>
          </a:p>
        </p:txBody>
      </p:sp>
      <p:sp>
        <p:nvSpPr>
          <p:cNvPr id="93188" name="Oval 4"/>
          <p:cNvSpPr>
            <a:spLocks noChangeArrowheads="1"/>
          </p:cNvSpPr>
          <p:nvPr/>
        </p:nvSpPr>
        <p:spPr bwMode="auto">
          <a:xfrm>
            <a:off x="1600200" y="2119312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93189" name="Oval 5"/>
          <p:cNvSpPr>
            <a:spLocks noChangeArrowheads="1"/>
          </p:cNvSpPr>
          <p:nvPr/>
        </p:nvSpPr>
        <p:spPr bwMode="auto">
          <a:xfrm>
            <a:off x="3276600" y="2119312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93190" name="Oval 6"/>
          <p:cNvSpPr>
            <a:spLocks noChangeArrowheads="1"/>
          </p:cNvSpPr>
          <p:nvPr/>
        </p:nvSpPr>
        <p:spPr bwMode="auto">
          <a:xfrm>
            <a:off x="4953000" y="2119312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93191" name="Oval 7"/>
          <p:cNvSpPr>
            <a:spLocks noChangeArrowheads="1"/>
          </p:cNvSpPr>
          <p:nvPr/>
        </p:nvSpPr>
        <p:spPr bwMode="auto">
          <a:xfrm>
            <a:off x="4114800" y="3186112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>
            <a:off x="2133600" y="2347912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>
            <a:off x="3810000" y="2347912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>
            <a:off x="3581400" y="2652712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 flipV="1">
            <a:off x="4495800" y="2500312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/>
        </p:nvSpPr>
        <p:spPr bwMode="auto">
          <a:xfrm>
            <a:off x="5486400" y="2347912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4098925" y="1981200"/>
            <a:ext cx="50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10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3429000" y="2881312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20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4648200" y="2881312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20</a:t>
            </a:r>
            <a:endParaRPr lang="th-TH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8004" name="Oval 4"/>
          <p:cNvSpPr>
            <a:spLocks noChangeArrowheads="1"/>
          </p:cNvSpPr>
          <p:nvPr/>
        </p:nvSpPr>
        <p:spPr bwMode="auto">
          <a:xfrm>
            <a:off x="1447800" y="3429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28005" name="Oval 5"/>
          <p:cNvSpPr>
            <a:spLocks noChangeArrowheads="1"/>
          </p:cNvSpPr>
          <p:nvPr/>
        </p:nvSpPr>
        <p:spPr bwMode="auto">
          <a:xfrm>
            <a:off x="4800600" y="5257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28006" name="Oval 6"/>
          <p:cNvSpPr>
            <a:spLocks noChangeArrowheads="1"/>
          </p:cNvSpPr>
          <p:nvPr/>
        </p:nvSpPr>
        <p:spPr bwMode="auto">
          <a:xfrm>
            <a:off x="3276600" y="1905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28007" name="Oval 7"/>
          <p:cNvSpPr>
            <a:spLocks noChangeArrowheads="1"/>
          </p:cNvSpPr>
          <p:nvPr/>
        </p:nvSpPr>
        <p:spPr bwMode="auto">
          <a:xfrm>
            <a:off x="7010400" y="3429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28008" name="Line 8"/>
          <p:cNvSpPr>
            <a:spLocks noChangeShapeType="1"/>
          </p:cNvSpPr>
          <p:nvPr/>
        </p:nvSpPr>
        <p:spPr bwMode="auto">
          <a:xfrm flipV="1">
            <a:off x="1905000" y="2362200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09" name="Line 9"/>
          <p:cNvSpPr>
            <a:spLocks noChangeShapeType="1"/>
          </p:cNvSpPr>
          <p:nvPr/>
        </p:nvSpPr>
        <p:spPr bwMode="auto">
          <a:xfrm>
            <a:off x="3657600" y="2438400"/>
            <a:ext cx="12954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10" name="Line 10"/>
          <p:cNvSpPr>
            <a:spLocks noChangeShapeType="1"/>
          </p:cNvSpPr>
          <p:nvPr/>
        </p:nvSpPr>
        <p:spPr bwMode="auto">
          <a:xfrm>
            <a:off x="1905000" y="3886200"/>
            <a:ext cx="2895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11" name="Line 11"/>
          <p:cNvSpPr>
            <a:spLocks noChangeShapeType="1"/>
          </p:cNvSpPr>
          <p:nvPr/>
        </p:nvSpPr>
        <p:spPr bwMode="auto">
          <a:xfrm>
            <a:off x="3810000" y="2133600"/>
            <a:ext cx="3200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12" name="Line 12"/>
          <p:cNvSpPr>
            <a:spLocks noChangeShapeType="1"/>
          </p:cNvSpPr>
          <p:nvPr/>
        </p:nvSpPr>
        <p:spPr bwMode="auto">
          <a:xfrm flipV="1">
            <a:off x="5334000" y="3733800"/>
            <a:ext cx="1676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13" name="Text Box 13"/>
          <p:cNvSpPr txBox="1">
            <a:spLocks noChangeArrowheads="1"/>
          </p:cNvSpPr>
          <p:nvPr/>
        </p:nvSpPr>
        <p:spPr bwMode="auto">
          <a:xfrm>
            <a:off x="2159000" y="254635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10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28014" name="Text Box 14"/>
          <p:cNvSpPr txBox="1">
            <a:spLocks noChangeArrowheads="1"/>
          </p:cNvSpPr>
          <p:nvPr/>
        </p:nvSpPr>
        <p:spPr bwMode="auto">
          <a:xfrm>
            <a:off x="2616200" y="3976688"/>
            <a:ext cx="50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20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28015" name="Text Box 15"/>
          <p:cNvSpPr txBox="1">
            <a:spLocks noChangeArrowheads="1"/>
          </p:cNvSpPr>
          <p:nvPr/>
        </p:nvSpPr>
        <p:spPr bwMode="auto">
          <a:xfrm>
            <a:off x="5257800" y="236220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10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28016" name="Text Box 16"/>
          <p:cNvSpPr txBox="1">
            <a:spLocks noChangeArrowheads="1"/>
          </p:cNvSpPr>
          <p:nvPr/>
        </p:nvSpPr>
        <p:spPr bwMode="auto">
          <a:xfrm>
            <a:off x="4267200" y="3367088"/>
            <a:ext cx="50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15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28017" name="Text Box 17"/>
          <p:cNvSpPr txBox="1">
            <a:spLocks noChangeArrowheads="1"/>
          </p:cNvSpPr>
          <p:nvPr/>
        </p:nvSpPr>
        <p:spPr bwMode="auto">
          <a:xfrm>
            <a:off x="6172200" y="457200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10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28018" name="Text Box 18"/>
          <p:cNvSpPr txBox="1">
            <a:spLocks noChangeArrowheads="1"/>
          </p:cNvSpPr>
          <p:nvPr/>
        </p:nvSpPr>
        <p:spPr bwMode="auto">
          <a:xfrm>
            <a:off x="457200" y="1600200"/>
            <a:ext cx="1295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EST  EFT</a:t>
            </a:r>
          </a:p>
          <a:p>
            <a:pPr>
              <a:spcBef>
                <a:spcPct val="50000"/>
              </a:spcBef>
            </a:pPr>
            <a:r>
              <a:rPr lang="en-US"/>
              <a:t>LST  LFT</a:t>
            </a:r>
          </a:p>
          <a:p>
            <a:pPr>
              <a:spcBef>
                <a:spcPct val="50000"/>
              </a:spcBef>
            </a:pPr>
            <a:r>
              <a:rPr lang="en-US"/>
              <a:t>FF    TF</a:t>
            </a:r>
            <a:endParaRPr lang="th-TH"/>
          </a:p>
        </p:txBody>
      </p:sp>
      <p:sp>
        <p:nvSpPr>
          <p:cNvPr id="128019" name="Rectangle 19"/>
          <p:cNvSpPr>
            <a:spLocks noChangeArrowheads="1"/>
          </p:cNvSpPr>
          <p:nvPr/>
        </p:nvSpPr>
        <p:spPr bwMode="auto">
          <a:xfrm>
            <a:off x="381000" y="15240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9028" name="Oval 4"/>
          <p:cNvSpPr>
            <a:spLocks noChangeArrowheads="1"/>
          </p:cNvSpPr>
          <p:nvPr/>
        </p:nvSpPr>
        <p:spPr bwMode="auto">
          <a:xfrm>
            <a:off x="1524000" y="3429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10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29029" name="Oval 5"/>
          <p:cNvSpPr>
            <a:spLocks noChangeArrowheads="1"/>
          </p:cNvSpPr>
          <p:nvPr/>
        </p:nvSpPr>
        <p:spPr bwMode="auto">
          <a:xfrm>
            <a:off x="3276600" y="2286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15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29030" name="Oval 6"/>
          <p:cNvSpPr>
            <a:spLocks noChangeArrowheads="1"/>
          </p:cNvSpPr>
          <p:nvPr/>
        </p:nvSpPr>
        <p:spPr bwMode="auto">
          <a:xfrm>
            <a:off x="3276600" y="4648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20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29031" name="Oval 7"/>
          <p:cNvSpPr>
            <a:spLocks noChangeArrowheads="1"/>
          </p:cNvSpPr>
          <p:nvPr/>
        </p:nvSpPr>
        <p:spPr bwMode="auto">
          <a:xfrm>
            <a:off x="5257800" y="2286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20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29032" name="Oval 8"/>
          <p:cNvSpPr>
            <a:spLocks noChangeArrowheads="1"/>
          </p:cNvSpPr>
          <p:nvPr/>
        </p:nvSpPr>
        <p:spPr bwMode="auto">
          <a:xfrm>
            <a:off x="5257800" y="4648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30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29033" name="Oval 9"/>
          <p:cNvSpPr>
            <a:spLocks noChangeArrowheads="1"/>
          </p:cNvSpPr>
          <p:nvPr/>
        </p:nvSpPr>
        <p:spPr bwMode="auto">
          <a:xfrm>
            <a:off x="7010400" y="3429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20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29034" name="Line 10"/>
          <p:cNvSpPr>
            <a:spLocks noChangeShapeType="1"/>
          </p:cNvSpPr>
          <p:nvPr/>
        </p:nvSpPr>
        <p:spPr bwMode="auto">
          <a:xfrm flipV="1">
            <a:off x="1981200" y="26670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35" name="Line 11"/>
          <p:cNvSpPr>
            <a:spLocks noChangeShapeType="1"/>
          </p:cNvSpPr>
          <p:nvPr/>
        </p:nvSpPr>
        <p:spPr bwMode="auto">
          <a:xfrm>
            <a:off x="1981200" y="3886200"/>
            <a:ext cx="1295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36" name="Line 12"/>
          <p:cNvSpPr>
            <a:spLocks noChangeShapeType="1"/>
          </p:cNvSpPr>
          <p:nvPr/>
        </p:nvSpPr>
        <p:spPr bwMode="auto">
          <a:xfrm>
            <a:off x="3810000" y="2514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37" name="Line 13"/>
          <p:cNvSpPr>
            <a:spLocks noChangeShapeType="1"/>
          </p:cNvSpPr>
          <p:nvPr/>
        </p:nvSpPr>
        <p:spPr bwMode="auto">
          <a:xfrm>
            <a:off x="3810000" y="4876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38" name="Line 14"/>
          <p:cNvSpPr>
            <a:spLocks noChangeShapeType="1"/>
          </p:cNvSpPr>
          <p:nvPr/>
        </p:nvSpPr>
        <p:spPr bwMode="auto">
          <a:xfrm flipV="1">
            <a:off x="3733800" y="2743200"/>
            <a:ext cx="1600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39" name="Line 15"/>
          <p:cNvSpPr>
            <a:spLocks noChangeShapeType="1"/>
          </p:cNvSpPr>
          <p:nvPr/>
        </p:nvSpPr>
        <p:spPr bwMode="auto">
          <a:xfrm>
            <a:off x="5791200" y="2514600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40" name="Line 16"/>
          <p:cNvSpPr>
            <a:spLocks noChangeShapeType="1"/>
          </p:cNvSpPr>
          <p:nvPr/>
        </p:nvSpPr>
        <p:spPr bwMode="auto">
          <a:xfrm flipV="1">
            <a:off x="5791200" y="3810000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41" name="Text Box 17"/>
          <p:cNvSpPr txBox="1">
            <a:spLocks noChangeArrowheads="1"/>
          </p:cNvSpPr>
          <p:nvPr/>
        </p:nvSpPr>
        <p:spPr bwMode="auto">
          <a:xfrm>
            <a:off x="685800" y="1752600"/>
            <a:ext cx="1295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EST  EFT</a:t>
            </a:r>
          </a:p>
          <a:p>
            <a:pPr>
              <a:spcBef>
                <a:spcPct val="50000"/>
              </a:spcBef>
            </a:pPr>
            <a:r>
              <a:rPr lang="en-US"/>
              <a:t>LST  LFT</a:t>
            </a:r>
          </a:p>
          <a:p>
            <a:pPr>
              <a:spcBef>
                <a:spcPct val="50000"/>
              </a:spcBef>
            </a:pPr>
            <a:r>
              <a:rPr lang="en-US"/>
              <a:t>FF    TF</a:t>
            </a:r>
            <a:endParaRPr lang="th-TH"/>
          </a:p>
        </p:txBody>
      </p:sp>
      <p:sp>
        <p:nvSpPr>
          <p:cNvPr id="129042" name="Rectangle 18"/>
          <p:cNvSpPr>
            <a:spLocks noChangeArrowheads="1"/>
          </p:cNvSpPr>
          <p:nvPr/>
        </p:nvSpPr>
        <p:spPr bwMode="auto">
          <a:xfrm>
            <a:off x="609600" y="16764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476" name="Oval 4"/>
          <p:cNvSpPr>
            <a:spLocks noChangeArrowheads="1"/>
          </p:cNvSpPr>
          <p:nvPr/>
        </p:nvSpPr>
        <p:spPr bwMode="auto">
          <a:xfrm>
            <a:off x="3505200" y="2438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1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05477" name="Oval 5"/>
          <p:cNvSpPr>
            <a:spLocks noChangeArrowheads="1"/>
          </p:cNvSpPr>
          <p:nvPr/>
        </p:nvSpPr>
        <p:spPr bwMode="auto">
          <a:xfrm>
            <a:off x="3505200" y="3962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2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05479" name="Oval 7"/>
          <p:cNvSpPr>
            <a:spLocks noChangeArrowheads="1"/>
          </p:cNvSpPr>
          <p:nvPr/>
        </p:nvSpPr>
        <p:spPr bwMode="auto">
          <a:xfrm>
            <a:off x="5257800" y="2438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3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05480" name="Oval 8"/>
          <p:cNvSpPr>
            <a:spLocks noChangeArrowheads="1"/>
          </p:cNvSpPr>
          <p:nvPr/>
        </p:nvSpPr>
        <p:spPr bwMode="auto">
          <a:xfrm>
            <a:off x="5257800" y="3962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4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05481" name="Oval 9"/>
          <p:cNvSpPr>
            <a:spLocks noChangeArrowheads="1"/>
          </p:cNvSpPr>
          <p:nvPr/>
        </p:nvSpPr>
        <p:spPr bwMode="auto">
          <a:xfrm>
            <a:off x="2286000" y="3124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05482" name="Oval 10"/>
          <p:cNvSpPr>
            <a:spLocks noChangeArrowheads="1"/>
          </p:cNvSpPr>
          <p:nvPr/>
        </p:nvSpPr>
        <p:spPr bwMode="auto">
          <a:xfrm>
            <a:off x="6477000" y="3124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5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 flipV="1">
            <a:off x="2743200" y="28194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5" name="Line 13"/>
          <p:cNvSpPr>
            <a:spLocks noChangeShapeType="1"/>
          </p:cNvSpPr>
          <p:nvPr/>
        </p:nvSpPr>
        <p:spPr bwMode="auto">
          <a:xfrm>
            <a:off x="2819400" y="35052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6" name="Line 14"/>
          <p:cNvSpPr>
            <a:spLocks noChangeShapeType="1"/>
          </p:cNvSpPr>
          <p:nvPr/>
        </p:nvSpPr>
        <p:spPr bwMode="auto">
          <a:xfrm>
            <a:off x="40386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7" name="Line 15"/>
          <p:cNvSpPr>
            <a:spLocks noChangeShapeType="1"/>
          </p:cNvSpPr>
          <p:nvPr/>
        </p:nvSpPr>
        <p:spPr bwMode="auto">
          <a:xfrm>
            <a:off x="4038600" y="4267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8" name="Line 16"/>
          <p:cNvSpPr>
            <a:spLocks noChangeShapeType="1"/>
          </p:cNvSpPr>
          <p:nvPr/>
        </p:nvSpPr>
        <p:spPr bwMode="auto">
          <a:xfrm flipV="1">
            <a:off x="3962400" y="2895600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9" name="Line 17"/>
          <p:cNvSpPr>
            <a:spLocks noChangeShapeType="1"/>
          </p:cNvSpPr>
          <p:nvPr/>
        </p:nvSpPr>
        <p:spPr bwMode="auto">
          <a:xfrm>
            <a:off x="5791200" y="2743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90" name="Line 18"/>
          <p:cNvSpPr>
            <a:spLocks noChangeShapeType="1"/>
          </p:cNvSpPr>
          <p:nvPr/>
        </p:nvSpPr>
        <p:spPr bwMode="auto">
          <a:xfrm flipV="1">
            <a:off x="5791200" y="3581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91" name="Text Box 19"/>
          <p:cNvSpPr txBox="1">
            <a:spLocks noChangeArrowheads="1"/>
          </p:cNvSpPr>
          <p:nvPr/>
        </p:nvSpPr>
        <p:spPr bwMode="auto">
          <a:xfrm>
            <a:off x="2057400" y="367188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START</a:t>
            </a: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FF"/>
                </a:solidFill>
              </a:rPr>
              <a:t>Bar charts</a:t>
            </a:r>
            <a:endParaRPr lang="th-TH" sz="3600" b="1">
              <a:solidFill>
                <a:srgbClr val="0000FF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Also known as a </a:t>
            </a:r>
            <a:r>
              <a:rPr lang="en-US" b="1" u="sng"/>
              <a:t>Gantt bar chart</a:t>
            </a:r>
          </a:p>
          <a:p>
            <a:r>
              <a:rPr lang="en-US"/>
              <a:t>Gives a pictorial representation of when the activities begin, when they end, how long they take and how much float they have</a:t>
            </a: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FF"/>
                </a:solidFill>
              </a:rPr>
              <a:t>Overlapping relationships</a:t>
            </a:r>
            <a:endParaRPr lang="th-TH" sz="3600" b="1">
              <a:solidFill>
                <a:srgbClr val="0000FF"/>
              </a:solidFill>
            </a:endParaRP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3276600" y="1371600"/>
            <a:ext cx="2133600" cy="228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6248400" y="1752600"/>
            <a:ext cx="2133600" cy="22860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8" name="Line 6"/>
          <p:cNvSpPr>
            <a:spLocks noChangeShapeType="1"/>
          </p:cNvSpPr>
          <p:nvPr/>
        </p:nvSpPr>
        <p:spPr bwMode="auto">
          <a:xfrm>
            <a:off x="3276600" y="24384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39" name="Line 7"/>
          <p:cNvSpPr>
            <a:spLocks noChangeShapeType="1"/>
          </p:cNvSpPr>
          <p:nvPr/>
        </p:nvSpPr>
        <p:spPr bwMode="auto">
          <a:xfrm>
            <a:off x="3276600" y="31242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>
            <a:off x="5410200" y="3657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2" name="Line 10"/>
          <p:cNvSpPr>
            <a:spLocks noChangeShapeType="1"/>
          </p:cNvSpPr>
          <p:nvPr/>
        </p:nvSpPr>
        <p:spPr bwMode="auto">
          <a:xfrm>
            <a:off x="5410200" y="4267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3248025" y="990600"/>
            <a:ext cx="2238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Preceding Activity</a:t>
            </a:r>
            <a:endParaRPr lang="th-TH">
              <a:solidFill>
                <a:srgbClr val="0000FF"/>
              </a:solidFill>
            </a:endParaRPr>
          </a:p>
        </p:txBody>
      </p:sp>
      <p:sp>
        <p:nvSpPr>
          <p:cNvPr id="95244" name="Text Box 12"/>
          <p:cNvSpPr txBox="1">
            <a:spLocks noChangeArrowheads="1"/>
          </p:cNvSpPr>
          <p:nvPr/>
        </p:nvSpPr>
        <p:spPr bwMode="auto">
          <a:xfrm>
            <a:off x="6267450" y="1385888"/>
            <a:ext cx="2190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Following Activity</a:t>
            </a:r>
            <a:endParaRPr lang="th-TH">
              <a:solidFill>
                <a:srgbClr val="0000FF"/>
              </a:solidFill>
            </a:endParaRPr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685800" y="19812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Start to Start</a:t>
            </a:r>
            <a:endParaRPr lang="th-TH"/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685800" y="2743200"/>
            <a:ext cx="1811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Start to Finish</a:t>
            </a:r>
            <a:endParaRPr lang="th-TH"/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685800" y="3429000"/>
            <a:ext cx="1811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Finish to Start</a:t>
            </a:r>
            <a:endParaRPr lang="th-TH"/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685800" y="4052888"/>
            <a:ext cx="1908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Finish to Finish</a:t>
            </a:r>
            <a:endParaRPr lang="th-TH"/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4354513" y="2071688"/>
            <a:ext cx="598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00CC"/>
                </a:solidFill>
              </a:rPr>
              <a:t>S/S</a:t>
            </a:r>
            <a:endParaRPr lang="th-TH">
              <a:solidFill>
                <a:srgbClr val="9900CC"/>
              </a:solidFill>
            </a:endParaRPr>
          </a:p>
        </p:txBody>
      </p: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4343400" y="275748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00CC"/>
                </a:solidFill>
              </a:rPr>
              <a:t>S/F</a:t>
            </a:r>
            <a:endParaRPr lang="th-TH">
              <a:solidFill>
                <a:srgbClr val="9900CC"/>
              </a:solidFill>
            </a:endParaRPr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5521325" y="329088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00CC"/>
                </a:solidFill>
              </a:rPr>
              <a:t>F/S</a:t>
            </a:r>
            <a:endParaRPr lang="th-TH">
              <a:solidFill>
                <a:srgbClr val="9900CC"/>
              </a:solidFill>
            </a:endParaRP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6435725" y="3824288"/>
            <a:ext cx="550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00CC"/>
                </a:solidFill>
              </a:rPr>
              <a:t>F/F</a:t>
            </a:r>
            <a:endParaRPr lang="th-TH">
              <a:solidFill>
                <a:srgbClr val="9900CC"/>
              </a:solidFill>
            </a:endParaRPr>
          </a:p>
        </p:txBody>
      </p: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1354137" y="4724400"/>
            <a:ext cx="73326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Length of the arrows represents the lead times (LT)</a:t>
            </a:r>
          </a:p>
          <a:p>
            <a:pPr>
              <a:buFontTx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Overlapping makes project faster</a:t>
            </a:r>
            <a:endParaRPr lang="th-TH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FF"/>
                </a:solidFill>
              </a:rPr>
              <a:t>RESOURCES</a:t>
            </a:r>
            <a:endParaRPr lang="th-TH" sz="3600" b="1">
              <a:solidFill>
                <a:srgbClr val="0000FF"/>
              </a:solidFill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pPr marL="533400" indent="-533400"/>
            <a:r>
              <a:rPr lang="en-US" sz="2800" b="1" u="sng" dirty="0"/>
              <a:t>Resources</a:t>
            </a:r>
            <a:r>
              <a:rPr lang="en-US" sz="2800" dirty="0"/>
              <a:t> are the things that are needed to carry out project activities</a:t>
            </a:r>
          </a:p>
          <a:p>
            <a:pPr marL="533400" indent="-533400"/>
            <a:r>
              <a:rPr lang="en-US" sz="2800" b="1" dirty="0"/>
              <a:t>Main resources</a:t>
            </a:r>
            <a:r>
              <a:rPr lang="en-US" sz="2800" dirty="0"/>
              <a:t>:-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800" dirty="0"/>
              <a:t>		Man – workers, Engineers, </a:t>
            </a:r>
            <a:r>
              <a:rPr lang="en-US" sz="2800" dirty="0" err="1"/>
              <a:t>Proj</a:t>
            </a:r>
            <a:r>
              <a:rPr lang="en-US" sz="2800" dirty="0"/>
              <a:t>. Man.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800" dirty="0"/>
              <a:t>		Machine – pumps, cranes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800" dirty="0"/>
              <a:t>		Materials – steel, pipe, </a:t>
            </a:r>
            <a:r>
              <a:rPr lang="en-US" sz="2800" dirty="0" err="1"/>
              <a:t>bolts&amp;nuts</a:t>
            </a:r>
            <a:endParaRPr lang="en-US" sz="2800" dirty="0"/>
          </a:p>
          <a:p>
            <a:pPr marL="533400" indent="-533400"/>
            <a:r>
              <a:rPr lang="en-US" sz="2800" b="1" dirty="0"/>
              <a:t>Why manage resources</a:t>
            </a:r>
            <a:r>
              <a:rPr lang="en-US" sz="2800" dirty="0"/>
              <a:t>:-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800" dirty="0"/>
              <a:t>		1. Resource Constrained Scheduling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800" dirty="0"/>
              <a:t>		2. Resource Leveling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FF"/>
                </a:solidFill>
              </a:rPr>
              <a:t>1. Resource Constrained Scheduling</a:t>
            </a:r>
            <a:endParaRPr lang="th-TH" sz="3600" b="1">
              <a:solidFill>
                <a:srgbClr val="0000FF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12837"/>
            <a:ext cx="8229600" cy="4525963"/>
          </a:xfrm>
        </p:spPr>
        <p:txBody>
          <a:bodyPr/>
          <a:lstStyle/>
          <a:p>
            <a:r>
              <a:rPr lang="en-US" dirty="0"/>
              <a:t>Limited resources</a:t>
            </a:r>
          </a:p>
          <a:p>
            <a:r>
              <a:rPr lang="en-US" dirty="0"/>
              <a:t>Sometimes resources are restricted; some activities need to be delayed because of not enough resources</a:t>
            </a:r>
          </a:p>
          <a:p>
            <a:r>
              <a:rPr lang="en-US" dirty="0"/>
              <a:t>Where schedule is constrained by the available resources and may have to increase the duration of the project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6858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/>
              <a:t>Reasons for resource limited: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Space constraints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Limited facilities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Safety requirements limit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Limited amount of equipment to work 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FF"/>
                </a:solidFill>
              </a:rPr>
              <a:t>Solutions: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00FF"/>
                </a:solidFill>
              </a:rPr>
              <a:t>Working overtime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00FF"/>
                </a:solidFill>
              </a:rPr>
              <a:t>Working shifts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00FF"/>
                </a:solidFill>
              </a:rPr>
              <a:t>Training, education, automation = increase productivity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00FF"/>
                </a:solidFill>
              </a:rPr>
              <a:t>Learning curve = repetitive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00FF"/>
                </a:solidFill>
              </a:rPr>
              <a:t>Hire sub-contractors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00FF"/>
                </a:solidFill>
              </a:rPr>
              <a:t>Reduce scope of work</a:t>
            </a:r>
            <a:endParaRPr lang="th-TH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 flipV="1">
            <a:off x="1905000" y="1524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>
            <a:off x="1905000" y="45720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>
            <a:off x="1905000" y="2057400"/>
            <a:ext cx="4724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1" name="Oval 9"/>
          <p:cNvSpPr>
            <a:spLocks noChangeArrowheads="1"/>
          </p:cNvSpPr>
          <p:nvPr/>
        </p:nvSpPr>
        <p:spPr bwMode="auto">
          <a:xfrm>
            <a:off x="2133600" y="2133600"/>
            <a:ext cx="4419600" cy="2362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457200" y="14478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Resources</a:t>
            </a:r>
            <a:endParaRPr lang="th-TH"/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6308725" y="4603750"/>
            <a:ext cx="747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  <a:endParaRPr lang="th-TH"/>
          </a:p>
        </p:txBody>
      </p:sp>
      <p:sp>
        <p:nvSpPr>
          <p:cNvPr id="100364" name="Text Box 12"/>
          <p:cNvSpPr txBox="1">
            <a:spLocks noChangeArrowheads="1"/>
          </p:cNvSpPr>
          <p:nvPr/>
        </p:nvSpPr>
        <p:spPr bwMode="auto">
          <a:xfrm>
            <a:off x="3429000" y="1600200"/>
            <a:ext cx="2097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Resource limited</a:t>
            </a:r>
            <a:endParaRPr lang="th-TH">
              <a:solidFill>
                <a:srgbClr val="0000FF"/>
              </a:solidFill>
            </a:endParaRPr>
          </a:p>
        </p:txBody>
      </p:sp>
      <p:sp>
        <p:nvSpPr>
          <p:cNvPr id="100365" name="Line 13"/>
          <p:cNvSpPr>
            <a:spLocks noChangeShapeType="1"/>
          </p:cNvSpPr>
          <p:nvPr/>
        </p:nvSpPr>
        <p:spPr bwMode="auto">
          <a:xfrm>
            <a:off x="5029200" y="2971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6" name="Line 14"/>
          <p:cNvSpPr>
            <a:spLocks noChangeShapeType="1"/>
          </p:cNvSpPr>
          <p:nvPr/>
        </p:nvSpPr>
        <p:spPr bwMode="auto">
          <a:xfrm>
            <a:off x="5029200" y="3200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7" name="Line 15"/>
          <p:cNvSpPr>
            <a:spLocks noChangeShapeType="1"/>
          </p:cNvSpPr>
          <p:nvPr/>
        </p:nvSpPr>
        <p:spPr bwMode="auto">
          <a:xfrm>
            <a:off x="5029200" y="3429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6781800" y="2971800"/>
            <a:ext cx="1938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Extend Project </a:t>
            </a:r>
          </a:p>
          <a:p>
            <a:r>
              <a:rPr lang="en-US"/>
              <a:t>duration</a:t>
            </a: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FF"/>
                </a:solidFill>
              </a:rPr>
              <a:t>2. Resource Leveling</a:t>
            </a:r>
            <a:endParaRPr lang="th-TH" sz="3600" b="1">
              <a:solidFill>
                <a:srgbClr val="0000FF"/>
              </a:solidFill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400" dirty="0"/>
              <a:t>Hiring &amp; Firing</a:t>
            </a:r>
          </a:p>
          <a:p>
            <a:r>
              <a:rPr lang="en-US" sz="2400" dirty="0"/>
              <a:t>Resources cost money even though no work is being done</a:t>
            </a:r>
          </a:p>
          <a:p>
            <a:r>
              <a:rPr lang="en-US" sz="2400" dirty="0"/>
              <a:t>A uniform resource usage will prevent resources being idle and to minimize hiring and firings</a:t>
            </a:r>
          </a:p>
          <a:p>
            <a:r>
              <a:rPr lang="en-US" sz="2400" dirty="0"/>
              <a:t>Safety, learning curve, skilled workers, happy, lower price, more work, more profit</a:t>
            </a:r>
            <a:endParaRPr lang="th-TH" sz="2400" dirty="0"/>
          </a:p>
          <a:p>
            <a:r>
              <a:rPr lang="en-US" sz="2400" dirty="0"/>
              <a:t>Duration of project is limited</a:t>
            </a:r>
          </a:p>
          <a:p>
            <a:r>
              <a:rPr lang="en-US" sz="2400" dirty="0"/>
              <a:t>No one approach is accepted as the best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Line 3"/>
          <p:cNvSpPr>
            <a:spLocks noChangeShapeType="1"/>
          </p:cNvSpPr>
          <p:nvPr/>
        </p:nvSpPr>
        <p:spPr bwMode="auto">
          <a:xfrm flipV="1">
            <a:off x="1905000" y="9144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4" name="Line 4"/>
          <p:cNvSpPr>
            <a:spLocks noChangeShapeType="1"/>
          </p:cNvSpPr>
          <p:nvPr/>
        </p:nvSpPr>
        <p:spPr bwMode="auto">
          <a:xfrm>
            <a:off x="1905000" y="39624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6" name="Oval 6"/>
          <p:cNvSpPr>
            <a:spLocks noChangeArrowheads="1"/>
          </p:cNvSpPr>
          <p:nvPr/>
        </p:nvSpPr>
        <p:spPr bwMode="auto">
          <a:xfrm>
            <a:off x="2133600" y="1371600"/>
            <a:ext cx="3886200" cy="2514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457200" y="8382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Resources</a:t>
            </a:r>
            <a:endParaRPr lang="th-TH"/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6308725" y="3994150"/>
            <a:ext cx="747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  <a:endParaRPr lang="th-TH"/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6324600" y="1981200"/>
            <a:ext cx="1611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Time limited</a:t>
            </a:r>
            <a:endParaRPr lang="th-TH">
              <a:solidFill>
                <a:srgbClr val="0000FF"/>
              </a:solidFill>
            </a:endParaRPr>
          </a:p>
        </p:txBody>
      </p:sp>
      <p:sp>
        <p:nvSpPr>
          <p:cNvPr id="102413" name="Text Box 13"/>
          <p:cNvSpPr txBox="1">
            <a:spLocks noChangeArrowheads="1"/>
          </p:cNvSpPr>
          <p:nvPr/>
        </p:nvSpPr>
        <p:spPr bwMode="auto">
          <a:xfrm>
            <a:off x="381000" y="4622800"/>
            <a:ext cx="846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>
                <a:solidFill>
                  <a:schemeClr val="tx2"/>
                </a:solidFill>
              </a:rPr>
              <a:t>Rearrange activities within project duration</a:t>
            </a:r>
          </a:p>
          <a:p>
            <a:pPr>
              <a:buFontTx/>
              <a:buChar char="•"/>
            </a:pPr>
            <a:r>
              <a:rPr lang="en-US" sz="2000">
                <a:solidFill>
                  <a:schemeClr val="tx2"/>
                </a:solidFill>
              </a:rPr>
              <a:t>Moving activities around in order to smooth the resource profile</a:t>
            </a:r>
            <a:endParaRPr lang="th-TH" sz="2000">
              <a:solidFill>
                <a:schemeClr val="tx2"/>
              </a:solidFill>
            </a:endParaRPr>
          </a:p>
        </p:txBody>
      </p:sp>
      <p:sp>
        <p:nvSpPr>
          <p:cNvPr id="102414" name="Line 14"/>
          <p:cNvSpPr>
            <a:spLocks noChangeShapeType="1"/>
          </p:cNvSpPr>
          <p:nvPr/>
        </p:nvSpPr>
        <p:spPr bwMode="auto">
          <a:xfrm flipV="1">
            <a:off x="6172200" y="1295400"/>
            <a:ext cx="0" cy="2667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15" name="Line 15"/>
          <p:cNvSpPr>
            <a:spLocks noChangeShapeType="1"/>
          </p:cNvSpPr>
          <p:nvPr/>
        </p:nvSpPr>
        <p:spPr bwMode="auto">
          <a:xfrm>
            <a:off x="2819400" y="213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16" name="Line 16"/>
          <p:cNvSpPr>
            <a:spLocks noChangeShapeType="1"/>
          </p:cNvSpPr>
          <p:nvPr/>
        </p:nvSpPr>
        <p:spPr bwMode="auto">
          <a:xfrm>
            <a:off x="4876800" y="213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17" name="Line 17"/>
          <p:cNvSpPr>
            <a:spLocks noChangeShapeType="1"/>
          </p:cNvSpPr>
          <p:nvPr/>
        </p:nvSpPr>
        <p:spPr bwMode="auto">
          <a:xfrm flipH="1">
            <a:off x="3429000" y="1676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18" name="Line 18"/>
          <p:cNvSpPr>
            <a:spLocks noChangeShapeType="1"/>
          </p:cNvSpPr>
          <p:nvPr/>
        </p:nvSpPr>
        <p:spPr bwMode="auto">
          <a:xfrm flipH="1">
            <a:off x="4267200" y="190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90800" y="395288"/>
            <a:ext cx="3962400" cy="2362200"/>
            <a:chOff x="2544" y="2448"/>
            <a:chExt cx="2496" cy="1488"/>
          </a:xfrm>
        </p:grpSpPr>
        <p:sp>
          <p:nvSpPr>
            <p:cNvPr id="130053" name="Oval 5"/>
            <p:cNvSpPr>
              <a:spLocks noChangeArrowheads="1"/>
            </p:cNvSpPr>
            <p:nvPr/>
          </p:nvSpPr>
          <p:spPr bwMode="auto">
            <a:xfrm>
              <a:off x="2544" y="2976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A</a:t>
              </a:r>
              <a:endParaRPr lang="th-TH" b="1">
                <a:solidFill>
                  <a:srgbClr val="0000FF"/>
                </a:solidFill>
              </a:endParaRPr>
            </a:p>
          </p:txBody>
        </p:sp>
        <p:sp>
          <p:nvSpPr>
            <p:cNvPr id="130054" name="Oval 6"/>
            <p:cNvSpPr>
              <a:spLocks noChangeArrowheads="1"/>
            </p:cNvSpPr>
            <p:nvPr/>
          </p:nvSpPr>
          <p:spPr bwMode="auto">
            <a:xfrm>
              <a:off x="3600" y="24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B</a:t>
              </a:r>
              <a:endParaRPr lang="th-TH" b="1">
                <a:solidFill>
                  <a:srgbClr val="0000FF"/>
                </a:solidFill>
              </a:endParaRPr>
            </a:p>
          </p:txBody>
        </p:sp>
        <p:sp>
          <p:nvSpPr>
            <p:cNvPr id="130055" name="Oval 7"/>
            <p:cNvSpPr>
              <a:spLocks noChangeArrowheads="1"/>
            </p:cNvSpPr>
            <p:nvPr/>
          </p:nvSpPr>
          <p:spPr bwMode="auto">
            <a:xfrm>
              <a:off x="3648" y="3600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C</a:t>
              </a:r>
              <a:endParaRPr lang="th-TH" b="1">
                <a:solidFill>
                  <a:srgbClr val="0000FF"/>
                </a:solidFill>
              </a:endParaRPr>
            </a:p>
          </p:txBody>
        </p:sp>
        <p:sp>
          <p:nvSpPr>
            <p:cNvPr id="130056" name="Oval 8"/>
            <p:cNvSpPr>
              <a:spLocks noChangeArrowheads="1"/>
            </p:cNvSpPr>
            <p:nvPr/>
          </p:nvSpPr>
          <p:spPr bwMode="auto">
            <a:xfrm>
              <a:off x="4704" y="2976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D</a:t>
              </a:r>
              <a:endParaRPr lang="th-TH" b="1">
                <a:solidFill>
                  <a:srgbClr val="0000FF"/>
                </a:solidFill>
              </a:endParaRPr>
            </a:p>
          </p:txBody>
        </p:sp>
        <p:sp>
          <p:nvSpPr>
            <p:cNvPr id="130057" name="Line 9"/>
            <p:cNvSpPr>
              <a:spLocks noChangeShapeType="1"/>
            </p:cNvSpPr>
            <p:nvPr/>
          </p:nvSpPr>
          <p:spPr bwMode="auto">
            <a:xfrm flipV="1">
              <a:off x="2880" y="2688"/>
              <a:ext cx="72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58" name="Line 10"/>
            <p:cNvSpPr>
              <a:spLocks noChangeShapeType="1"/>
            </p:cNvSpPr>
            <p:nvPr/>
          </p:nvSpPr>
          <p:spPr bwMode="auto">
            <a:xfrm>
              <a:off x="2832" y="3264"/>
              <a:ext cx="81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59" name="Line 11"/>
            <p:cNvSpPr>
              <a:spLocks noChangeShapeType="1"/>
            </p:cNvSpPr>
            <p:nvPr/>
          </p:nvSpPr>
          <p:spPr bwMode="auto">
            <a:xfrm flipV="1">
              <a:off x="3984" y="3264"/>
              <a:ext cx="72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60" name="Line 12"/>
            <p:cNvSpPr>
              <a:spLocks noChangeShapeType="1"/>
            </p:cNvSpPr>
            <p:nvPr/>
          </p:nvSpPr>
          <p:spPr bwMode="auto">
            <a:xfrm>
              <a:off x="3936" y="2640"/>
              <a:ext cx="76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1371600" y="898525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5days, 3men</a:t>
            </a:r>
            <a:endParaRPr lang="th-TH"/>
          </a:p>
        </p:txBody>
      </p:sp>
      <p:sp>
        <p:nvSpPr>
          <p:cNvPr id="130062" name="Text Box 14"/>
          <p:cNvSpPr txBox="1">
            <a:spLocks noChangeArrowheads="1"/>
          </p:cNvSpPr>
          <p:nvPr/>
        </p:nvSpPr>
        <p:spPr bwMode="auto">
          <a:xfrm>
            <a:off x="4953000" y="319088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3days, 2men</a:t>
            </a:r>
            <a:endParaRPr lang="th-TH"/>
          </a:p>
        </p:txBody>
      </p:sp>
      <p:sp>
        <p:nvSpPr>
          <p:cNvPr id="130063" name="Text Box 15"/>
          <p:cNvSpPr txBox="1">
            <a:spLocks noChangeArrowheads="1"/>
          </p:cNvSpPr>
          <p:nvPr/>
        </p:nvSpPr>
        <p:spPr bwMode="auto">
          <a:xfrm>
            <a:off x="3810000" y="2833688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4days, 4men</a:t>
            </a:r>
            <a:endParaRPr lang="th-TH"/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6629400" y="1385888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5days, 2men</a:t>
            </a: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203" name="Group 83"/>
          <p:cNvGraphicFramePr>
            <a:graphicFrameLocks noGrp="1"/>
          </p:cNvGraphicFramePr>
          <p:nvPr>
            <p:ph type="tbl" idx="1"/>
          </p:nvPr>
        </p:nvGraphicFramePr>
        <p:xfrm>
          <a:off x="381000" y="304800"/>
          <a:ext cx="8458200" cy="5102547"/>
        </p:xfrm>
        <a:graphic>
          <a:graphicData uri="http://schemas.openxmlformats.org/drawingml/2006/table">
            <a:tbl>
              <a:tblPr/>
              <a:tblGrid>
                <a:gridCol w="2114550"/>
                <a:gridCol w="2114550"/>
                <a:gridCol w="2114550"/>
                <a:gridCol w="211455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Activity</a:t>
                      </a:r>
                      <a:endParaRPr kumimoji="0" 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Preceding Activity</a:t>
                      </a:r>
                      <a:endParaRPr kumimoji="0" lang="th-T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Activity Times</a:t>
                      </a:r>
                      <a:endParaRPr kumimoji="0" 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Resources</a:t>
                      </a:r>
                      <a:endParaRPr kumimoji="0" lang="th-T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6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3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3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3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D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A, B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3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F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B, C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5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G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D, C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3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H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E, F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I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C, H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J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G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3</a:t>
                      </a: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3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00FF"/>
                </a:solidFill>
              </a:rPr>
              <a:t>Basic rules in developing </a:t>
            </a:r>
            <a:br>
              <a:rPr lang="en-US" sz="4000" b="1" dirty="0">
                <a:solidFill>
                  <a:srgbClr val="0000FF"/>
                </a:solidFill>
              </a:rPr>
            </a:br>
            <a:r>
              <a:rPr lang="en-US" sz="4000" b="1" dirty="0">
                <a:solidFill>
                  <a:srgbClr val="0000FF"/>
                </a:solidFill>
              </a:rPr>
              <a:t>project network</a:t>
            </a:r>
            <a:endParaRPr lang="th-TH" sz="4000" b="1" dirty="0">
              <a:solidFill>
                <a:srgbClr val="0000FF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sz="2800" dirty="0"/>
              <a:t>Networks flow typically from left to right.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800" dirty="0"/>
              <a:t>An activity cannot begin until all preceding connected activities have been completed.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800" dirty="0"/>
              <a:t>Arrows on networks indicate precedence and flow. Arrows can cross over each other.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800" dirty="0"/>
              <a:t>Each activity should have a unique identification number.</a:t>
            </a:r>
            <a:endParaRPr lang="th-TH" sz="2800" dirty="0"/>
          </a:p>
        </p:txBody>
      </p:sp>
      <p:sp>
        <p:nvSpPr>
          <p:cNvPr id="72708" name="Oval 4"/>
          <p:cNvSpPr>
            <a:spLocks noChangeArrowheads="1"/>
          </p:cNvSpPr>
          <p:nvPr/>
        </p:nvSpPr>
        <p:spPr bwMode="auto">
          <a:xfrm>
            <a:off x="5486400" y="4876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13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2709" name="Oval 5"/>
          <p:cNvSpPr>
            <a:spLocks noChangeArrowheads="1"/>
          </p:cNvSpPr>
          <p:nvPr/>
        </p:nvSpPr>
        <p:spPr bwMode="auto">
          <a:xfrm>
            <a:off x="6781800" y="4876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15</a:t>
            </a:r>
            <a:endParaRPr lang="th-TH" b="1" dirty="0">
              <a:solidFill>
                <a:srgbClr val="0000FF"/>
              </a:solidFill>
            </a:endParaRPr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6019800" y="5181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Example</a:t>
            </a:r>
            <a:endParaRPr lang="th-TH" sz="3600" b="1" dirty="0">
              <a:solidFill>
                <a:srgbClr val="0000FF"/>
              </a:solidFill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lphaLcParenR"/>
            </a:pPr>
            <a:r>
              <a:rPr lang="en-US" dirty="0"/>
              <a:t>Draw an arrow diagram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en-US" dirty="0"/>
              <a:t>Analyze network giving EST, EFT, LST, LFT, FF and TF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en-US" dirty="0"/>
              <a:t>Construct a resource profile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en-US" dirty="0"/>
              <a:t>Assuming that you only have 6 units of resource; reschedule the activities to fit the resource limitations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024" name="Group 72"/>
          <p:cNvGraphicFramePr>
            <a:graphicFrameLocks noGrp="1"/>
          </p:cNvGraphicFramePr>
          <p:nvPr>
            <p:ph type="tbl" idx="1"/>
          </p:nvPr>
        </p:nvGraphicFramePr>
        <p:xfrm>
          <a:off x="457200" y="441960"/>
          <a:ext cx="8229600" cy="466344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Activity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Follows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Duration (days)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Resource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8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10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12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D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20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3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5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F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16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G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13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0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H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D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14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I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B, D, E, F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8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J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B, E, D, F, G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16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0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0FA1E3E-DACB-463C-99C4-7CA6B02FBBB0}" type="slidenum">
              <a:rPr lang="en-US" smtClean="0"/>
              <a:pPr>
                <a:defRPr/>
              </a:pPr>
              <a:t>52</a:t>
            </a:fld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4525963"/>
          </a:xfrm>
        </p:spPr>
        <p:txBody>
          <a:bodyPr>
            <a:noAutofit/>
          </a:bodyPr>
          <a:lstStyle/>
          <a:p>
            <a:pPr algn="thaiDist">
              <a:buNone/>
            </a:pPr>
            <a:r>
              <a:rPr lang="th-TH" sz="3600" b="1" dirty="0" smtClean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ถ้าจะดูว่า สถาบันการศึกษาใดมีคุณค่าแค่ไหน อย่าไปดูว่านักเรียนของเขาได้รับอะไรไปบ้าง</a:t>
            </a:r>
            <a:r>
              <a:rPr lang="en-US" sz="3600" b="1" dirty="0" smtClean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 </a:t>
            </a:r>
            <a:r>
              <a:rPr lang="th-TH" sz="3600" b="1" dirty="0" smtClean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แต่ให้ดูว่า เมื่อนักเรียนเหล่านั้นเติบโตขึ้นพวกเขาได้ให้อะไรคืนกับสังคม</a:t>
            </a:r>
            <a:endParaRPr lang="en-US" sz="3600" b="1" dirty="0" smtClean="0">
              <a:solidFill>
                <a:srgbClr val="0000FF"/>
              </a:solidFill>
              <a:latin typeface="Cordia New" pitchFamily="34" charset="-34"/>
              <a:cs typeface="Cordia New" pitchFamily="34" charset="-34"/>
            </a:endParaRPr>
          </a:p>
          <a:p>
            <a:pPr algn="thaiDist">
              <a:buNone/>
            </a:pPr>
            <a:endParaRPr lang="en-US" sz="3600" b="1" dirty="0" smtClean="0">
              <a:solidFill>
                <a:srgbClr val="0000FF"/>
              </a:solidFill>
              <a:latin typeface="Cordia New" pitchFamily="34" charset="-34"/>
              <a:cs typeface="Cordia New" pitchFamily="34" charset="-34"/>
            </a:endParaRPr>
          </a:p>
          <a:p>
            <a:pPr algn="thaiDist">
              <a:buNone/>
            </a:pPr>
            <a:r>
              <a:rPr lang="th-TH" sz="3600" b="1" dirty="0" smtClean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เพราะท้ายที่สุดแล้ว สิ่งสำคัญไม่ได้อยู่ที่ว่าคนๆนึงมีอะไร</a:t>
            </a:r>
            <a:r>
              <a:rPr lang="en-US" sz="3600" b="1" dirty="0" smtClean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 </a:t>
            </a:r>
            <a:r>
              <a:rPr lang="th-TH" sz="3600" b="1" i="1" dirty="0" smtClean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แต่สำคัญที่ว่า คนๆนั้นได้สร้างอะไรจากสิ่งที่เขามี</a:t>
            </a:r>
            <a:endParaRPr lang="en-US" sz="3600" i="1" dirty="0">
              <a:solidFill>
                <a:srgbClr val="0000FF"/>
              </a:solidFill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5. An activity identification number must be larger than that of any activities that precede it.</a:t>
            </a:r>
          </a:p>
        </p:txBody>
      </p:sp>
      <p:sp>
        <p:nvSpPr>
          <p:cNvPr id="73732" name="Oval 4"/>
          <p:cNvSpPr>
            <a:spLocks noChangeArrowheads="1"/>
          </p:cNvSpPr>
          <p:nvPr/>
        </p:nvSpPr>
        <p:spPr bwMode="auto">
          <a:xfrm>
            <a:off x="2209800" y="2971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1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3733" name="Oval 5"/>
          <p:cNvSpPr>
            <a:spLocks noChangeArrowheads="1"/>
          </p:cNvSpPr>
          <p:nvPr/>
        </p:nvSpPr>
        <p:spPr bwMode="auto">
          <a:xfrm>
            <a:off x="3352800" y="2590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2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3734" name="Oval 6"/>
          <p:cNvSpPr>
            <a:spLocks noChangeArrowheads="1"/>
          </p:cNvSpPr>
          <p:nvPr/>
        </p:nvSpPr>
        <p:spPr bwMode="auto">
          <a:xfrm>
            <a:off x="3352800" y="3352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4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3736" name="Oval 8"/>
          <p:cNvSpPr>
            <a:spLocks noChangeArrowheads="1"/>
          </p:cNvSpPr>
          <p:nvPr/>
        </p:nvSpPr>
        <p:spPr bwMode="auto">
          <a:xfrm>
            <a:off x="4343400" y="2590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3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3737" name="Oval 9"/>
          <p:cNvSpPr>
            <a:spLocks noChangeArrowheads="1"/>
          </p:cNvSpPr>
          <p:nvPr/>
        </p:nvSpPr>
        <p:spPr bwMode="auto">
          <a:xfrm>
            <a:off x="4343400" y="3352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5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3739" name="Oval 11"/>
          <p:cNvSpPr>
            <a:spLocks noChangeArrowheads="1"/>
          </p:cNvSpPr>
          <p:nvPr/>
        </p:nvSpPr>
        <p:spPr bwMode="auto">
          <a:xfrm>
            <a:off x="5334000" y="2590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6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3740" name="Oval 12"/>
          <p:cNvSpPr>
            <a:spLocks noChangeArrowheads="1"/>
          </p:cNvSpPr>
          <p:nvPr/>
        </p:nvSpPr>
        <p:spPr bwMode="auto">
          <a:xfrm>
            <a:off x="5334000" y="3352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7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3743" name="Oval 15"/>
          <p:cNvSpPr>
            <a:spLocks noChangeArrowheads="1"/>
          </p:cNvSpPr>
          <p:nvPr/>
        </p:nvSpPr>
        <p:spPr bwMode="auto">
          <a:xfrm>
            <a:off x="6324600" y="2971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8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3746" name="Line 18"/>
          <p:cNvSpPr>
            <a:spLocks noChangeShapeType="1"/>
          </p:cNvSpPr>
          <p:nvPr/>
        </p:nvSpPr>
        <p:spPr bwMode="auto">
          <a:xfrm flipV="1">
            <a:off x="2743200" y="28956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>
            <a:off x="2743200" y="3200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8" name="Line 20"/>
          <p:cNvSpPr>
            <a:spLocks noChangeShapeType="1"/>
          </p:cNvSpPr>
          <p:nvPr/>
        </p:nvSpPr>
        <p:spPr bwMode="auto">
          <a:xfrm>
            <a:off x="38862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9" name="Line 21"/>
          <p:cNvSpPr>
            <a:spLocks noChangeShapeType="1"/>
          </p:cNvSpPr>
          <p:nvPr/>
        </p:nvSpPr>
        <p:spPr bwMode="auto">
          <a:xfrm>
            <a:off x="48768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/>
        </p:nvSpPr>
        <p:spPr bwMode="auto">
          <a:xfrm>
            <a:off x="4876800" y="3657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1" name="Line 23"/>
          <p:cNvSpPr>
            <a:spLocks noChangeShapeType="1"/>
          </p:cNvSpPr>
          <p:nvPr/>
        </p:nvSpPr>
        <p:spPr bwMode="auto">
          <a:xfrm>
            <a:off x="3886200" y="3657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2" name="Line 24"/>
          <p:cNvSpPr>
            <a:spLocks noChangeShapeType="1"/>
          </p:cNvSpPr>
          <p:nvPr/>
        </p:nvSpPr>
        <p:spPr bwMode="auto">
          <a:xfrm flipV="1">
            <a:off x="4800600" y="2971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3" name="Line 25"/>
          <p:cNvSpPr>
            <a:spLocks noChangeShapeType="1"/>
          </p:cNvSpPr>
          <p:nvPr/>
        </p:nvSpPr>
        <p:spPr bwMode="auto">
          <a:xfrm>
            <a:off x="5867400" y="2895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4" name="Line 26"/>
          <p:cNvSpPr>
            <a:spLocks noChangeShapeType="1"/>
          </p:cNvSpPr>
          <p:nvPr/>
        </p:nvSpPr>
        <p:spPr bwMode="auto">
          <a:xfrm flipV="1">
            <a:off x="5867400" y="33528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5" name="Oval 27"/>
          <p:cNvSpPr>
            <a:spLocks noChangeArrowheads="1"/>
          </p:cNvSpPr>
          <p:nvPr/>
        </p:nvSpPr>
        <p:spPr bwMode="auto">
          <a:xfrm>
            <a:off x="2209800" y="4648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1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3756" name="Oval 28"/>
          <p:cNvSpPr>
            <a:spLocks noChangeArrowheads="1"/>
          </p:cNvSpPr>
          <p:nvPr/>
        </p:nvSpPr>
        <p:spPr bwMode="auto">
          <a:xfrm>
            <a:off x="3352800" y="4267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2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3757" name="Oval 29"/>
          <p:cNvSpPr>
            <a:spLocks noChangeArrowheads="1"/>
          </p:cNvSpPr>
          <p:nvPr/>
        </p:nvSpPr>
        <p:spPr bwMode="auto">
          <a:xfrm>
            <a:off x="3352800" y="5029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3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3758" name="Oval 30"/>
          <p:cNvSpPr>
            <a:spLocks noChangeArrowheads="1"/>
          </p:cNvSpPr>
          <p:nvPr/>
        </p:nvSpPr>
        <p:spPr bwMode="auto">
          <a:xfrm>
            <a:off x="4343400" y="4267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4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3759" name="Oval 31"/>
          <p:cNvSpPr>
            <a:spLocks noChangeArrowheads="1"/>
          </p:cNvSpPr>
          <p:nvPr/>
        </p:nvSpPr>
        <p:spPr bwMode="auto">
          <a:xfrm>
            <a:off x="4343400" y="5029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5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3760" name="Oval 32"/>
          <p:cNvSpPr>
            <a:spLocks noChangeArrowheads="1"/>
          </p:cNvSpPr>
          <p:nvPr/>
        </p:nvSpPr>
        <p:spPr bwMode="auto">
          <a:xfrm>
            <a:off x="5334000" y="4267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6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3761" name="Oval 33"/>
          <p:cNvSpPr>
            <a:spLocks noChangeArrowheads="1"/>
          </p:cNvSpPr>
          <p:nvPr/>
        </p:nvSpPr>
        <p:spPr bwMode="auto">
          <a:xfrm>
            <a:off x="5334000" y="5029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7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3762" name="Oval 34"/>
          <p:cNvSpPr>
            <a:spLocks noChangeArrowheads="1"/>
          </p:cNvSpPr>
          <p:nvPr/>
        </p:nvSpPr>
        <p:spPr bwMode="auto">
          <a:xfrm>
            <a:off x="6324600" y="4648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8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3763" name="Line 35"/>
          <p:cNvSpPr>
            <a:spLocks noChangeShapeType="1"/>
          </p:cNvSpPr>
          <p:nvPr/>
        </p:nvSpPr>
        <p:spPr bwMode="auto">
          <a:xfrm flipV="1">
            <a:off x="2743200" y="4572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4" name="Line 36"/>
          <p:cNvSpPr>
            <a:spLocks noChangeShapeType="1"/>
          </p:cNvSpPr>
          <p:nvPr/>
        </p:nvSpPr>
        <p:spPr bwMode="auto">
          <a:xfrm>
            <a:off x="2743200" y="48768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5" name="Line 37"/>
          <p:cNvSpPr>
            <a:spLocks noChangeShapeType="1"/>
          </p:cNvSpPr>
          <p:nvPr/>
        </p:nvSpPr>
        <p:spPr bwMode="auto">
          <a:xfrm>
            <a:off x="38862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6" name="Line 38"/>
          <p:cNvSpPr>
            <a:spLocks noChangeShapeType="1"/>
          </p:cNvSpPr>
          <p:nvPr/>
        </p:nvSpPr>
        <p:spPr bwMode="auto">
          <a:xfrm>
            <a:off x="48768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7" name="Line 39"/>
          <p:cNvSpPr>
            <a:spLocks noChangeShapeType="1"/>
          </p:cNvSpPr>
          <p:nvPr/>
        </p:nvSpPr>
        <p:spPr bwMode="auto">
          <a:xfrm>
            <a:off x="48768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8" name="Line 40"/>
          <p:cNvSpPr>
            <a:spLocks noChangeShapeType="1"/>
          </p:cNvSpPr>
          <p:nvPr/>
        </p:nvSpPr>
        <p:spPr bwMode="auto">
          <a:xfrm>
            <a:off x="38862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9" name="Line 41"/>
          <p:cNvSpPr>
            <a:spLocks noChangeShapeType="1"/>
          </p:cNvSpPr>
          <p:nvPr/>
        </p:nvSpPr>
        <p:spPr bwMode="auto">
          <a:xfrm flipV="1">
            <a:off x="4800600" y="4648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70" name="Line 42"/>
          <p:cNvSpPr>
            <a:spLocks noChangeShapeType="1"/>
          </p:cNvSpPr>
          <p:nvPr/>
        </p:nvSpPr>
        <p:spPr bwMode="auto">
          <a:xfrm>
            <a:off x="5867400" y="4572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71" name="Line 43"/>
          <p:cNvSpPr>
            <a:spLocks noChangeShapeType="1"/>
          </p:cNvSpPr>
          <p:nvPr/>
        </p:nvSpPr>
        <p:spPr bwMode="auto">
          <a:xfrm flipV="1">
            <a:off x="5867400" y="5029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09600"/>
            <a:ext cx="8229600" cy="2971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6. Looping is not allowed.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7. Condition statements are not allowed.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8. When there are multiple starts, a common start node can be used to indicate a clear project beginning on the network.</a:t>
            </a:r>
            <a:endParaRPr lang="th-TH" sz="2800" dirty="0"/>
          </a:p>
          <a:p>
            <a:pPr>
              <a:buFont typeface="Wingdings" pitchFamily="2" charset="2"/>
              <a:buNone/>
            </a:pPr>
            <a:endParaRPr lang="th-TH" sz="2800" dirty="0"/>
          </a:p>
        </p:txBody>
      </p:sp>
      <p:sp>
        <p:nvSpPr>
          <p:cNvPr id="74756" name="Oval 4"/>
          <p:cNvSpPr>
            <a:spLocks noChangeArrowheads="1"/>
          </p:cNvSpPr>
          <p:nvPr/>
        </p:nvSpPr>
        <p:spPr bwMode="auto">
          <a:xfrm>
            <a:off x="1447800" y="4114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74757" name="Oval 5"/>
          <p:cNvSpPr>
            <a:spLocks noChangeArrowheads="1"/>
          </p:cNvSpPr>
          <p:nvPr/>
        </p:nvSpPr>
        <p:spPr bwMode="auto">
          <a:xfrm>
            <a:off x="2590800" y="3733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A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4758" name="Oval 6"/>
          <p:cNvSpPr>
            <a:spLocks noChangeArrowheads="1"/>
          </p:cNvSpPr>
          <p:nvPr/>
        </p:nvSpPr>
        <p:spPr bwMode="auto">
          <a:xfrm>
            <a:off x="2590800" y="4495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B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 flipV="1">
            <a:off x="1981200" y="40386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1981200" y="4343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31242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31242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 flipV="1">
            <a:off x="3124200" y="3657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4" name="Oval 12"/>
          <p:cNvSpPr>
            <a:spLocks noChangeArrowheads="1"/>
          </p:cNvSpPr>
          <p:nvPr/>
        </p:nvSpPr>
        <p:spPr bwMode="auto">
          <a:xfrm>
            <a:off x="5334000" y="3733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Y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4765" name="Oval 13"/>
          <p:cNvSpPr>
            <a:spLocks noChangeArrowheads="1"/>
          </p:cNvSpPr>
          <p:nvPr/>
        </p:nvSpPr>
        <p:spPr bwMode="auto">
          <a:xfrm>
            <a:off x="5334000" y="4495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Z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4766" name="Oval 14"/>
          <p:cNvSpPr>
            <a:spLocks noChangeArrowheads="1"/>
          </p:cNvSpPr>
          <p:nvPr/>
        </p:nvSpPr>
        <p:spPr bwMode="auto">
          <a:xfrm>
            <a:off x="6324600" y="4114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>
            <a:off x="48768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>
            <a:off x="48768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 flipV="1">
            <a:off x="4800600" y="4114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0" name="Line 18"/>
          <p:cNvSpPr>
            <a:spLocks noChangeShapeType="1"/>
          </p:cNvSpPr>
          <p:nvPr/>
        </p:nvSpPr>
        <p:spPr bwMode="auto">
          <a:xfrm>
            <a:off x="5867400" y="4038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1" name="Line 19"/>
          <p:cNvSpPr>
            <a:spLocks noChangeShapeType="1"/>
          </p:cNvSpPr>
          <p:nvPr/>
        </p:nvSpPr>
        <p:spPr bwMode="auto">
          <a:xfrm flipV="1">
            <a:off x="5867400" y="44958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1125538" y="3671888"/>
            <a:ext cx="1169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Dummy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7010400" y="4191000"/>
            <a:ext cx="1169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Dummy</a:t>
            </a:r>
            <a:endParaRPr lang="th-TH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00FF"/>
                </a:solidFill>
              </a:rPr>
              <a:t>Project Networks</a:t>
            </a:r>
            <a:endParaRPr lang="th-TH" sz="3600" b="1" dirty="0">
              <a:solidFill>
                <a:srgbClr val="0000FF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dirty="0"/>
              <a:t>There are 2 types:-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dirty="0"/>
              <a:t>Activity-on-Arrow (AOA) / Arrow Diagram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dirty="0"/>
              <a:t>Activity-on-Node (AON) / Precedence Diagram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00FF"/>
                </a:solidFill>
              </a:rPr>
              <a:t>Arrow Diagrams</a:t>
            </a:r>
            <a:endParaRPr lang="th-TH" sz="3600" b="1" dirty="0">
              <a:solidFill>
                <a:srgbClr val="0000FF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/>
              <a:t>The arrow diagram represents an individual project activity that requires time.</a:t>
            </a:r>
          </a:p>
          <a:p>
            <a:r>
              <a:rPr lang="en-US" dirty="0"/>
              <a:t>Arrow diagrams were the first form of network diagram to be developed.</a:t>
            </a:r>
          </a:p>
          <a:p>
            <a:r>
              <a:rPr lang="en-US" dirty="0"/>
              <a:t>The length and slope of the arrow diagram have no significance.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ople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People</Template>
  <TotalTime>390</TotalTime>
  <Words>1937</Words>
  <Application>Microsoft Office PowerPoint</Application>
  <PresentationFormat>นำเสนอทางหน้าจอ (4:3)</PresentationFormat>
  <Paragraphs>695</Paragraphs>
  <Slides>52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52</vt:i4>
      </vt:variant>
    </vt:vector>
  </HeadingPairs>
  <TitlesOfParts>
    <vt:vector size="53" baseType="lpstr">
      <vt:lpstr>People</vt:lpstr>
      <vt:lpstr>ภาพนิ่ง 1</vt:lpstr>
      <vt:lpstr>Network Formation</vt:lpstr>
      <vt:lpstr>Definition</vt:lpstr>
      <vt:lpstr>ภาพนิ่ง 4</vt:lpstr>
      <vt:lpstr>Basic rules in developing  project network</vt:lpstr>
      <vt:lpstr>ภาพนิ่ง 6</vt:lpstr>
      <vt:lpstr>ภาพนิ่ง 7</vt:lpstr>
      <vt:lpstr>Project Networks</vt:lpstr>
      <vt:lpstr>Arrow Diagrams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Example – Arrow diagram</vt:lpstr>
      <vt:lpstr>Case#1 Arrow diagram</vt:lpstr>
      <vt:lpstr>Case#2 Arrow diagram</vt:lpstr>
      <vt:lpstr>Case#3 Bridge building – Arrow diagram</vt:lpstr>
      <vt:lpstr>Precedence Diagrams</vt:lpstr>
      <vt:lpstr>AOA to AON</vt:lpstr>
      <vt:lpstr>ภาพนิ่ง 23</vt:lpstr>
      <vt:lpstr>ภาพนิ่ง 24</vt:lpstr>
      <vt:lpstr>Example – Precedence diagram</vt:lpstr>
      <vt:lpstr>Case#4 Precedence diagram</vt:lpstr>
      <vt:lpstr>Case#5 Precedence diagram</vt:lpstr>
      <vt:lpstr>Case#6 Bridge building – Precedence diagram</vt:lpstr>
      <vt:lpstr>Comparison of AON and AOA</vt:lpstr>
      <vt:lpstr>ภาพนิ่ง 30</vt:lpstr>
      <vt:lpstr>Network Analysis</vt:lpstr>
      <vt:lpstr>ภาพนิ่ง 32</vt:lpstr>
      <vt:lpstr>Case#7 Critical Path</vt:lpstr>
      <vt:lpstr>Case#8 Critical Path</vt:lpstr>
      <vt:lpstr>Analysing Network</vt:lpstr>
      <vt:lpstr>ภาพนิ่ง 36</vt:lpstr>
      <vt:lpstr>ภาพนิ่ง 37</vt:lpstr>
      <vt:lpstr>ภาพนิ่ง 38</vt:lpstr>
      <vt:lpstr>ภาพนิ่ง 39</vt:lpstr>
      <vt:lpstr>Bar charts</vt:lpstr>
      <vt:lpstr>Overlapping relationships</vt:lpstr>
      <vt:lpstr>RESOURCES</vt:lpstr>
      <vt:lpstr>1. Resource Constrained Scheduling</vt:lpstr>
      <vt:lpstr>ภาพนิ่ง 44</vt:lpstr>
      <vt:lpstr>ภาพนิ่ง 45</vt:lpstr>
      <vt:lpstr>2. Resource Leveling</vt:lpstr>
      <vt:lpstr>ภาพนิ่ง 47</vt:lpstr>
      <vt:lpstr>ภาพนิ่ง 48</vt:lpstr>
      <vt:lpstr>ภาพนิ่ง 49</vt:lpstr>
      <vt:lpstr>Example</vt:lpstr>
      <vt:lpstr>ภาพนิ่ง 51</vt:lpstr>
      <vt:lpstr>ภาพนิ่ง 52</vt:lpstr>
    </vt:vector>
  </TitlesOfParts>
  <Company>PTT Exploration &amp; Production Plc.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</dc:title>
  <dc:creator>Information Technology</dc:creator>
  <cp:lastModifiedBy>inc-atom01</cp:lastModifiedBy>
  <cp:revision>47</cp:revision>
  <dcterms:created xsi:type="dcterms:W3CDTF">2008-12-31T21:14:48Z</dcterms:created>
  <dcterms:modified xsi:type="dcterms:W3CDTF">2012-02-10T07:17:15Z</dcterms:modified>
</cp:coreProperties>
</file>