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2" r:id="rId23"/>
    <p:sldId id="290" r:id="rId24"/>
    <p:sldId id="291" r:id="rId25"/>
    <p:sldId id="257" r:id="rId26"/>
    <p:sldId id="258" r:id="rId27"/>
    <p:sldId id="259" r:id="rId28"/>
    <p:sldId id="260" r:id="rId29"/>
    <p:sldId id="293" r:id="rId30"/>
    <p:sldId id="261" r:id="rId31"/>
    <p:sldId id="262" r:id="rId32"/>
    <p:sldId id="263" r:id="rId33"/>
    <p:sldId id="264" r:id="rId34"/>
    <p:sldId id="265" r:id="rId35"/>
    <p:sldId id="26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owerpointstyle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Text Box 29"/>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13"/>
              </a:rPr>
              <a:t>Free Powerpoint Templates</a:t>
            </a:r>
            <a:endParaRPr lang="fr-FR"/>
          </a:p>
        </p:txBody>
      </p:sp>
      <p:pic>
        <p:nvPicPr>
          <p:cNvPr id="1052" name="Picture 28" descr="2"/>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032" name="Text Box 8"/>
          <p:cNvSpPr txBox="1">
            <a:spLocks noChangeArrowheads="1"/>
          </p:cNvSpPr>
          <p:nvPr/>
        </p:nvSpPr>
        <p:spPr bwMode="auto">
          <a:xfrm>
            <a:off x="7962900" y="6375400"/>
            <a:ext cx="1073150" cy="366713"/>
          </a:xfrm>
          <a:prstGeom prst="rect">
            <a:avLst/>
          </a:prstGeom>
          <a:noFill/>
          <a:ln w="9525">
            <a:noFill/>
            <a:miter lim="800000"/>
            <a:headEnd/>
            <a:tailEnd/>
          </a:ln>
          <a:effectLst/>
        </p:spPr>
        <p:txBody>
          <a:bodyPr wrap="none">
            <a:spAutoFit/>
          </a:bodyPr>
          <a:lstStyle/>
          <a:p>
            <a:r>
              <a:rPr lang="fr-FR" b="1">
                <a:solidFill>
                  <a:schemeClr val="bg1"/>
                </a:solidFill>
              </a:rPr>
              <a:t>Page </a:t>
            </a:r>
            <a:fld id="{B64FCAFF-BC26-4CDF-A5FB-5C6B9E3A2DF5}" type="slidenum">
              <a:rPr lang="fr-FR" b="1">
                <a:solidFill>
                  <a:schemeClr val="bg1"/>
                </a:solidFill>
              </a:rPr>
              <a:pPr/>
              <a:t>‹#›</a:t>
            </a:fld>
            <a:endParaRPr lang="fr-FR" b="1">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Text Box 24"/>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2"/>
              </a:rPr>
              <a:t>Free Powerpoint Templates</a:t>
            </a:r>
            <a:endParaRPr lang="fr-FR"/>
          </a:p>
        </p:txBody>
      </p:sp>
      <p:pic>
        <p:nvPicPr>
          <p:cNvPr id="2071" name="Picture 23" descr="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4" name="Text Box 6"/>
          <p:cNvSpPr txBox="1">
            <a:spLocks noChangeArrowheads="1"/>
          </p:cNvSpPr>
          <p:nvPr/>
        </p:nvSpPr>
        <p:spPr bwMode="auto">
          <a:xfrm>
            <a:off x="1" y="0"/>
            <a:ext cx="9143999" cy="979069"/>
          </a:xfrm>
          <a:prstGeom prst="rect">
            <a:avLst/>
          </a:prstGeom>
          <a:noFill/>
          <a:ln w="9525">
            <a:noFill/>
            <a:miter lim="800000"/>
            <a:headEnd/>
            <a:tailEnd/>
          </a:ln>
          <a:effectLst/>
        </p:spPr>
        <p:txBody>
          <a:bodyPr wrap="square" lIns="180000" tIns="180000" rIns="180000" bIns="180000">
            <a:spAutoFit/>
          </a:bodyPr>
          <a:lstStyle/>
          <a:p>
            <a:pPr algn="ctr"/>
            <a:r>
              <a:rPr lang="en-US" sz="4000" b="1" dirty="0" smtClean="0">
                <a:solidFill>
                  <a:srgbClr val="0000FF"/>
                </a:solidFill>
              </a:rPr>
              <a:t>Contracting for Projects</a:t>
            </a:r>
            <a:endParaRPr lang="fr-FR" sz="2800" b="1" i="1" dirty="0">
              <a:solidFill>
                <a:srgbClr val="0000FF"/>
              </a:solidFill>
            </a:endParaRPr>
          </a:p>
        </p:txBody>
      </p:sp>
      <p:sp>
        <p:nvSpPr>
          <p:cNvPr id="5" name="Rectangle 3"/>
          <p:cNvSpPr>
            <a:spLocks noGrp="1" noChangeArrowheads="1"/>
          </p:cNvSpPr>
          <p:nvPr>
            <p:ph type="subTitle" idx="1"/>
          </p:nvPr>
        </p:nvSpPr>
        <p:spPr>
          <a:xfrm>
            <a:off x="76200" y="4724400"/>
            <a:ext cx="4724400" cy="1752600"/>
          </a:xfrm>
        </p:spPr>
        <p:txBody>
          <a:bodyPr>
            <a:normAutofit/>
          </a:bodyPr>
          <a:lstStyle/>
          <a:p>
            <a:pPr algn="l">
              <a:lnSpc>
                <a:spcPct val="80000"/>
              </a:lnSpc>
              <a:buFont typeface="Arial" pitchFamily="34" charset="0"/>
              <a:buChar char="•"/>
            </a:pPr>
            <a:r>
              <a:rPr lang="en-US" sz="2400" b="1" dirty="0" smtClean="0">
                <a:cs typeface="FreesiaUPC" pitchFamily="34" charset="-34"/>
              </a:rPr>
              <a:t>Contract Management</a:t>
            </a:r>
          </a:p>
          <a:p>
            <a:pPr algn="l">
              <a:lnSpc>
                <a:spcPct val="80000"/>
              </a:lnSpc>
              <a:buFont typeface="Arial" pitchFamily="34" charset="0"/>
              <a:buChar char="•"/>
            </a:pPr>
            <a:r>
              <a:rPr lang="en-US" sz="2400" b="1" dirty="0" smtClean="0">
                <a:cs typeface="FreesiaUPC" pitchFamily="34" charset="-34"/>
              </a:rPr>
              <a:t>Managing Dispute</a:t>
            </a:r>
          </a:p>
          <a:p>
            <a:pPr algn="l">
              <a:lnSpc>
                <a:spcPct val="80000"/>
              </a:lnSpc>
              <a:buFont typeface="Arial" pitchFamily="34" charset="0"/>
              <a:buChar char="•"/>
            </a:pPr>
            <a:r>
              <a:rPr lang="en-US" sz="2400" b="1" dirty="0" smtClean="0">
                <a:cs typeface="FreesiaUPC" pitchFamily="34" charset="-34"/>
              </a:rPr>
              <a:t>Risk Management</a:t>
            </a:r>
          </a:p>
        </p:txBody>
      </p:sp>
      <p:sp>
        <p:nvSpPr>
          <p:cNvPr id="6" name="Text Box 6"/>
          <p:cNvSpPr txBox="1">
            <a:spLocks noChangeArrowheads="1"/>
          </p:cNvSpPr>
          <p:nvPr/>
        </p:nvSpPr>
        <p:spPr bwMode="auto">
          <a:xfrm>
            <a:off x="0" y="2024997"/>
            <a:ext cx="6324599" cy="794403"/>
          </a:xfrm>
          <a:prstGeom prst="rect">
            <a:avLst/>
          </a:prstGeom>
          <a:noFill/>
          <a:ln w="9525">
            <a:noFill/>
            <a:miter lim="800000"/>
            <a:headEnd/>
            <a:tailEnd/>
          </a:ln>
          <a:effectLst/>
        </p:spPr>
        <p:txBody>
          <a:bodyPr wrap="square" lIns="180000" tIns="180000" rIns="180000" bIns="180000">
            <a:spAutoFit/>
          </a:bodyPr>
          <a:lstStyle/>
          <a:p>
            <a:pPr algn="ctr"/>
            <a:r>
              <a:rPr lang="en-US" sz="2800" b="1" dirty="0" smtClean="0">
                <a:solidFill>
                  <a:srgbClr val="0000FF"/>
                </a:solidFill>
              </a:rPr>
              <a:t>Class 5</a:t>
            </a:r>
            <a:endParaRPr lang="fr-FR" b="1" i="1" dirty="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endParaRPr lang="en-US"/>
          </a:p>
        </p:txBody>
      </p:sp>
      <p:sp>
        <p:nvSpPr>
          <p:cNvPr id="96259" name="Rectangle 3"/>
          <p:cNvSpPr>
            <a:spLocks noGrp="1" noChangeArrowheads="1"/>
          </p:cNvSpPr>
          <p:nvPr>
            <p:ph sz="quarter" idx="1"/>
          </p:nvPr>
        </p:nvSpPr>
        <p:spPr>
          <a:xfrm>
            <a:off x="457200" y="762000"/>
            <a:ext cx="8229600" cy="4525963"/>
          </a:xfrm>
        </p:spPr>
        <p:txBody>
          <a:bodyPr/>
          <a:lstStyle/>
          <a:p>
            <a:pPr>
              <a:buFont typeface="Wingdings" pitchFamily="2" charset="2"/>
              <a:buNone/>
            </a:pPr>
            <a:r>
              <a:rPr lang="en-US" dirty="0">
                <a:solidFill>
                  <a:srgbClr val="0000FF"/>
                </a:solidFill>
              </a:rPr>
              <a:t>Frame Agreement Contracts:</a:t>
            </a:r>
          </a:p>
          <a:p>
            <a:r>
              <a:rPr lang="en-US" dirty="0"/>
              <a:t>Contracts are generally awarded for 5-10 years</a:t>
            </a:r>
          </a:p>
          <a:p>
            <a:r>
              <a:rPr lang="en-US" dirty="0"/>
              <a:t>Shopping list for equipment and services</a:t>
            </a:r>
          </a:p>
          <a:p>
            <a:r>
              <a:rPr lang="en-US" dirty="0"/>
              <a:t>Client and contractor in partnership for the duration</a:t>
            </a:r>
          </a:p>
          <a:p>
            <a:r>
              <a:rPr lang="en-US" dirty="0"/>
              <a:t>Work together to improve quality and specifications of equipment and materials</a:t>
            </a:r>
          </a:p>
          <a:p>
            <a:r>
              <a:rPr lang="en-US" dirty="0"/>
              <a:t>Reward both sides</a:t>
            </a:r>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endParaRPr lang="en-US"/>
          </a:p>
        </p:txBody>
      </p:sp>
      <p:sp>
        <p:nvSpPr>
          <p:cNvPr id="97283" name="Rectangle 3"/>
          <p:cNvSpPr>
            <a:spLocks noGrp="1" noChangeArrowheads="1"/>
          </p:cNvSpPr>
          <p:nvPr>
            <p:ph sz="quarter" idx="1"/>
          </p:nvPr>
        </p:nvSpPr>
        <p:spPr>
          <a:xfrm>
            <a:off x="838200" y="838200"/>
            <a:ext cx="8229600" cy="4525963"/>
          </a:xfrm>
        </p:spPr>
        <p:txBody>
          <a:bodyPr/>
          <a:lstStyle/>
          <a:p>
            <a:pPr>
              <a:buFont typeface="Wingdings" pitchFamily="2" charset="2"/>
              <a:buNone/>
            </a:pPr>
            <a:r>
              <a:rPr lang="en-US" dirty="0">
                <a:solidFill>
                  <a:srgbClr val="0000FF"/>
                </a:solidFill>
              </a:rPr>
              <a:t>EPC Contracts:</a:t>
            </a:r>
          </a:p>
          <a:p>
            <a:r>
              <a:rPr lang="en-US" dirty="0"/>
              <a:t>Engineering, Procurement, and Construction</a:t>
            </a:r>
          </a:p>
          <a:p>
            <a:r>
              <a:rPr lang="en-US" dirty="0"/>
              <a:t>Common for large scale and complex projects</a:t>
            </a:r>
          </a:p>
          <a:p>
            <a:r>
              <a:rPr lang="en-US" dirty="0"/>
              <a:t>Under an EPC contract, a contractor is obliged to deliver a complete facility to a developer</a:t>
            </a:r>
          </a:p>
          <a:p>
            <a:r>
              <a:rPr lang="en-US" dirty="0"/>
              <a:t>Turn-key project/ EPCI/ EPIC</a:t>
            </a:r>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endParaRPr lang="en-US"/>
          </a:p>
        </p:txBody>
      </p:sp>
      <p:sp>
        <p:nvSpPr>
          <p:cNvPr id="98307" name="Rectangle 3"/>
          <p:cNvSpPr>
            <a:spLocks noGrp="1" noChangeArrowheads="1"/>
          </p:cNvSpPr>
          <p:nvPr>
            <p:ph sz="quarter" idx="1"/>
          </p:nvPr>
        </p:nvSpPr>
        <p:spPr/>
        <p:txBody>
          <a:bodyPr/>
          <a:lstStyle/>
          <a:p>
            <a:pPr>
              <a:buFont typeface="Wingdings" pitchFamily="2" charset="2"/>
              <a:buNone/>
            </a:pPr>
            <a:r>
              <a:rPr lang="en-US" dirty="0">
                <a:solidFill>
                  <a:srgbClr val="0000FF"/>
                </a:solidFill>
              </a:rPr>
              <a:t>Non-commercial contracts:</a:t>
            </a:r>
          </a:p>
          <a:p>
            <a:r>
              <a:rPr lang="en-US" dirty="0"/>
              <a:t>Government agency or not-for-profit organization</a:t>
            </a:r>
          </a:p>
          <a:p>
            <a:r>
              <a:rPr lang="en-US" dirty="0"/>
              <a:t>Supplying goods or services without the expectation of a profit</a:t>
            </a:r>
            <a:endParaRPr lang="th-T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endParaRPr lang="en-US"/>
          </a:p>
        </p:txBody>
      </p:sp>
      <p:sp>
        <p:nvSpPr>
          <p:cNvPr id="99331" name="Rectangle 3"/>
          <p:cNvSpPr>
            <a:spLocks noGrp="1" noChangeArrowheads="1"/>
          </p:cNvSpPr>
          <p:nvPr>
            <p:ph sz="quarter" idx="1"/>
          </p:nvPr>
        </p:nvSpPr>
        <p:spPr/>
        <p:txBody>
          <a:bodyPr/>
          <a:lstStyle/>
          <a:p>
            <a:pPr>
              <a:buFont typeface="Wingdings" pitchFamily="2" charset="2"/>
              <a:buNone/>
            </a:pPr>
            <a:r>
              <a:rPr lang="en-US"/>
              <a:t>Contract formation</a:t>
            </a:r>
          </a:p>
          <a:p>
            <a:r>
              <a:rPr lang="en-US"/>
              <a:t>Fixed-Price Contracts</a:t>
            </a:r>
          </a:p>
          <a:p>
            <a:r>
              <a:rPr lang="en-US"/>
              <a:t>Cost-Reimbursement Contracts</a:t>
            </a:r>
            <a:endParaRPr lang="th-TH"/>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endParaRPr lang="en-US"/>
          </a:p>
        </p:txBody>
      </p:sp>
      <p:sp>
        <p:nvSpPr>
          <p:cNvPr id="100355" name="Rectangle 3"/>
          <p:cNvSpPr>
            <a:spLocks noGrp="1" noChangeArrowheads="1"/>
          </p:cNvSpPr>
          <p:nvPr>
            <p:ph sz="quarter" idx="1"/>
          </p:nvPr>
        </p:nvSpPr>
        <p:spPr>
          <a:xfrm>
            <a:off x="457200" y="914400"/>
            <a:ext cx="8229600" cy="4876800"/>
          </a:xfrm>
        </p:spPr>
        <p:txBody>
          <a:bodyPr/>
          <a:lstStyle/>
          <a:p>
            <a:pPr>
              <a:buFont typeface="Wingdings" pitchFamily="2" charset="2"/>
              <a:buNone/>
            </a:pPr>
            <a:r>
              <a:rPr lang="en-US" sz="2400" dirty="0">
                <a:solidFill>
                  <a:srgbClr val="0000FF"/>
                </a:solidFill>
              </a:rPr>
              <a:t>Fixed-Price Contracts:</a:t>
            </a:r>
          </a:p>
          <a:p>
            <a:r>
              <a:rPr lang="en-US" sz="2400" dirty="0"/>
              <a:t>Require the contractor to deliver a final product and include a maximum limit on contract price. If contract costs exceed that limit, the contractor will sustain a loss.</a:t>
            </a:r>
          </a:p>
          <a:p>
            <a:r>
              <a:rPr lang="en-US" sz="2400" dirty="0"/>
              <a:t>Consider fixed-price type contract when the contract risk is relatively low or well defined, and the contractor can confidently estimate an accurate contract cost.</a:t>
            </a:r>
          </a:p>
          <a:p>
            <a:pPr>
              <a:buFont typeface="Wingdings" pitchFamily="2" charset="2"/>
              <a:buNone/>
            </a:pPr>
            <a:r>
              <a:rPr lang="en-US" sz="2400" dirty="0"/>
              <a:t>		</a:t>
            </a:r>
            <a:r>
              <a:rPr lang="en-US" sz="2400" dirty="0">
                <a:sym typeface="Wingdings" pitchFamily="2" charset="2"/>
              </a:rPr>
              <a:t> competition will decrease</a:t>
            </a:r>
          </a:p>
          <a:p>
            <a:pPr>
              <a:buFont typeface="Wingdings" pitchFamily="2" charset="2"/>
              <a:buNone/>
            </a:pPr>
            <a:r>
              <a:rPr lang="en-US" sz="2400" dirty="0"/>
              <a:t>		</a:t>
            </a:r>
            <a:r>
              <a:rPr lang="en-US" sz="2400" dirty="0">
                <a:sym typeface="Wingdings" pitchFamily="2" charset="2"/>
              </a:rPr>
              <a:t> costs will increase</a:t>
            </a:r>
            <a:endParaRPr lang="th-TH"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endParaRPr lang="en-US"/>
          </a:p>
        </p:txBody>
      </p:sp>
      <p:sp>
        <p:nvSpPr>
          <p:cNvPr id="101379" name="Rectangle 3"/>
          <p:cNvSpPr>
            <a:spLocks noGrp="1" noChangeArrowheads="1"/>
          </p:cNvSpPr>
          <p:nvPr>
            <p:ph sz="quarter" idx="1"/>
          </p:nvPr>
        </p:nvSpPr>
        <p:spPr>
          <a:xfrm>
            <a:off x="457200" y="914400"/>
            <a:ext cx="8229600" cy="4525963"/>
          </a:xfrm>
        </p:spPr>
        <p:txBody>
          <a:bodyPr/>
          <a:lstStyle/>
          <a:p>
            <a:pPr>
              <a:buFont typeface="Wingdings" pitchFamily="2" charset="2"/>
              <a:buNone/>
            </a:pPr>
            <a:r>
              <a:rPr lang="en-US" dirty="0">
                <a:solidFill>
                  <a:srgbClr val="0000FF"/>
                </a:solidFill>
              </a:rPr>
              <a:t>Cost Reimbursement Contracts:</a:t>
            </a:r>
          </a:p>
          <a:p>
            <a:r>
              <a:rPr lang="en-US" dirty="0"/>
              <a:t>Provide for all allowable contract costs whether or not the contractor completes all requirements</a:t>
            </a:r>
          </a:p>
          <a:p>
            <a:r>
              <a:rPr lang="en-US" dirty="0"/>
              <a:t>Consider a cost-reimbursement type contract when cost risk is high and the contractor cannot estimate cost with reliable accuracy</a:t>
            </a:r>
            <a:endParaRPr lang="th-T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Contract Administration</a:t>
            </a:r>
            <a:endParaRPr lang="en-US" sz="3600" b="1" dirty="0">
              <a:solidFill>
                <a:srgbClr val="0000FF"/>
              </a:solidFill>
            </a:endParaRPr>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30FA1E3E-DACB-463C-99C4-7CA6B02FBBB0}" type="slidenum">
              <a:rPr lang="en-US" smtClean="0"/>
              <a:pPr>
                <a:defRPr/>
              </a:pPr>
              <a:t>16</a:t>
            </a:fld>
            <a:endParaRPr lang="th-TH"/>
          </a:p>
        </p:txBody>
      </p:sp>
      <p:sp>
        <p:nvSpPr>
          <p:cNvPr id="3" name="Content Placeholder 2"/>
          <p:cNvSpPr>
            <a:spLocks noGrp="1"/>
          </p:cNvSpPr>
          <p:nvPr>
            <p:ph sz="quarter" idx="1"/>
          </p:nvPr>
        </p:nvSpPr>
        <p:spPr/>
        <p:txBody>
          <a:bodyPr/>
          <a:lstStyle/>
          <a:p>
            <a:pPr>
              <a:buNone/>
            </a:pPr>
            <a:r>
              <a:rPr lang="en-US" b="1" dirty="0" smtClean="0"/>
              <a:t>Objectives of Contract Admin : </a:t>
            </a:r>
          </a:p>
          <a:p>
            <a:pPr>
              <a:buNone/>
            </a:pPr>
            <a:r>
              <a:rPr lang="en-US" dirty="0" smtClean="0"/>
              <a:t>	to ensure that all the conditions of the contract are met by both parties and that all the objectives of the organization for entering into an agreement with an outside source are satisfied.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30FA1E3E-DACB-463C-99C4-7CA6B02FBBB0}" type="slidenum">
              <a:rPr lang="en-US" smtClean="0"/>
              <a:pPr>
                <a:defRPr/>
              </a:pPr>
              <a:t>17</a:t>
            </a:fld>
            <a:endParaRPr lang="th-TH"/>
          </a:p>
        </p:txBody>
      </p:sp>
      <p:sp>
        <p:nvSpPr>
          <p:cNvPr id="3" name="Content Placeholder 2"/>
          <p:cNvSpPr>
            <a:spLocks noGrp="1"/>
          </p:cNvSpPr>
          <p:nvPr>
            <p:ph sz="quarter" idx="1"/>
          </p:nvPr>
        </p:nvSpPr>
        <p:spPr>
          <a:xfrm>
            <a:off x="457200" y="381000"/>
            <a:ext cx="8458200" cy="4876800"/>
          </a:xfrm>
        </p:spPr>
        <p:txBody>
          <a:bodyPr/>
          <a:lstStyle/>
          <a:p>
            <a:pPr>
              <a:buNone/>
            </a:pPr>
            <a:r>
              <a:rPr lang="en-US" dirty="0" smtClean="0"/>
              <a:t>Contract Administration plan:</a:t>
            </a:r>
          </a:p>
          <a:p>
            <a:pPr>
              <a:buNone/>
            </a:pPr>
            <a:endParaRPr lang="en-US" dirty="0" smtClean="0"/>
          </a:p>
          <a:p>
            <a:pPr>
              <a:buNone/>
            </a:pPr>
            <a:r>
              <a:rPr lang="en-US" sz="2400" dirty="0" smtClean="0"/>
              <a:t>Contract Number			Dates for deliverables</a:t>
            </a:r>
          </a:p>
          <a:p>
            <a:pPr>
              <a:buNone/>
            </a:pPr>
            <a:r>
              <a:rPr lang="en-US" sz="2400" dirty="0" smtClean="0"/>
              <a:t>Contractor				Performance checklist</a:t>
            </a:r>
          </a:p>
          <a:p>
            <a:pPr>
              <a:buNone/>
            </a:pPr>
            <a:r>
              <a:rPr lang="en-US" sz="2400" dirty="0" smtClean="0"/>
              <a:t>Service to be provided		Record of changes</a:t>
            </a:r>
          </a:p>
          <a:p>
            <a:pPr>
              <a:buNone/>
            </a:pPr>
            <a:r>
              <a:rPr lang="en-US" sz="2400" dirty="0" smtClean="0"/>
              <a:t>Date awarded			Schedule audits</a:t>
            </a:r>
          </a:p>
          <a:p>
            <a:pPr>
              <a:buNone/>
            </a:pPr>
            <a:r>
              <a:rPr lang="en-US" sz="2400" dirty="0" smtClean="0"/>
              <a:t>Expiration term			Customer surveys meeting</a:t>
            </a:r>
          </a:p>
          <a:p>
            <a:pPr>
              <a:buNone/>
            </a:pPr>
            <a:r>
              <a:rPr lang="en-US" sz="2400" dirty="0" smtClean="0"/>
              <a:t>Renewal terms</a:t>
            </a:r>
          </a:p>
          <a:p>
            <a:pPr>
              <a:buNone/>
            </a:pPr>
            <a:r>
              <a:rPr lang="en-US" sz="2400" dirty="0" smtClean="0"/>
              <a:t>Location of contract files</a:t>
            </a:r>
          </a:p>
          <a:p>
            <a:pPr>
              <a:buNone/>
            </a:pPr>
            <a:r>
              <a:rPr lang="en-US" sz="2400" dirty="0" smtClean="0"/>
              <a:t>Contract Focal point of both parties</a:t>
            </a:r>
          </a:p>
          <a:p>
            <a:pPr>
              <a:buNone/>
            </a:pPr>
            <a:endParaRPr lang="en-US"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Managing Disputes</a:t>
            </a:r>
            <a:endParaRPr lang="en-US" sz="3600" b="1" dirty="0">
              <a:solidFill>
                <a:srgbClr val="0000FF"/>
              </a:solidFill>
            </a:endParaRPr>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30FA1E3E-DACB-463C-99C4-7CA6B02FBBB0}" type="slidenum">
              <a:rPr lang="en-US" smtClean="0"/>
              <a:pPr>
                <a:defRPr/>
              </a:pPr>
              <a:t>18</a:t>
            </a:fld>
            <a:endParaRPr lang="th-TH"/>
          </a:p>
        </p:txBody>
      </p:sp>
      <p:sp>
        <p:nvSpPr>
          <p:cNvPr id="3" name="Content Placeholder 2"/>
          <p:cNvSpPr>
            <a:spLocks noGrp="1"/>
          </p:cNvSpPr>
          <p:nvPr>
            <p:ph sz="quarter" idx="1"/>
          </p:nvPr>
        </p:nvSpPr>
        <p:spPr>
          <a:xfrm>
            <a:off x="838200" y="1066800"/>
            <a:ext cx="8153400" cy="4876800"/>
          </a:xfrm>
        </p:spPr>
        <p:txBody>
          <a:bodyPr/>
          <a:lstStyle/>
          <a:p>
            <a:pPr>
              <a:buNone/>
            </a:pPr>
            <a:r>
              <a:rPr lang="en-US" sz="2800" b="1" u="sng" dirty="0" smtClean="0"/>
              <a:t>Sources of Contract Disputes:</a:t>
            </a:r>
          </a:p>
          <a:p>
            <a:r>
              <a:rPr lang="en-US" sz="2800" dirty="0" smtClean="0"/>
              <a:t>Errors and Omissions</a:t>
            </a:r>
          </a:p>
          <a:p>
            <a:r>
              <a:rPr lang="en-US" sz="2800" dirty="0" smtClean="0"/>
              <a:t>Insufficient time to bid</a:t>
            </a:r>
          </a:p>
          <a:p>
            <a:r>
              <a:rPr lang="en-US" sz="2800" dirty="0" smtClean="0"/>
              <a:t>Changed conditions </a:t>
            </a:r>
            <a:r>
              <a:rPr lang="en-US" sz="2800" dirty="0" smtClean="0">
                <a:solidFill>
                  <a:srgbClr val="0000FF"/>
                </a:solidFill>
              </a:rPr>
              <a:t>(minor changes with major consequences)</a:t>
            </a:r>
          </a:p>
          <a:p>
            <a:r>
              <a:rPr lang="en-US" sz="2800" dirty="0" smtClean="0"/>
              <a:t>Personalities </a:t>
            </a:r>
            <a:r>
              <a:rPr lang="en-US" sz="2800" dirty="0" smtClean="0">
                <a:solidFill>
                  <a:srgbClr val="0000FF"/>
                </a:solidFill>
              </a:rPr>
              <a:t>(common sense, unbalanced team – too many chiefs)</a:t>
            </a:r>
          </a:p>
          <a:p>
            <a:r>
              <a:rPr lang="en-US" sz="2800" dirty="0" smtClean="0"/>
              <a:t>Unrealistic expectations</a:t>
            </a:r>
          </a:p>
          <a:p>
            <a:r>
              <a:rPr lang="en-US" sz="2800" dirty="0" smtClean="0"/>
              <a:t>Lost in translation</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30FA1E3E-DACB-463C-99C4-7CA6B02FBBB0}" type="slidenum">
              <a:rPr lang="en-US" smtClean="0"/>
              <a:pPr>
                <a:defRPr/>
              </a:pPr>
              <a:t>19</a:t>
            </a:fld>
            <a:endParaRPr lang="th-TH"/>
          </a:p>
        </p:txBody>
      </p:sp>
      <p:sp>
        <p:nvSpPr>
          <p:cNvPr id="3" name="Content Placeholder 2"/>
          <p:cNvSpPr>
            <a:spLocks noGrp="1"/>
          </p:cNvSpPr>
          <p:nvPr>
            <p:ph sz="quarter" idx="1"/>
          </p:nvPr>
        </p:nvSpPr>
        <p:spPr>
          <a:xfrm>
            <a:off x="457200" y="609600"/>
            <a:ext cx="8229600" cy="4525963"/>
          </a:xfrm>
        </p:spPr>
        <p:txBody>
          <a:bodyPr/>
          <a:lstStyle/>
          <a:p>
            <a:pPr>
              <a:buNone/>
            </a:pPr>
            <a:r>
              <a:rPr lang="en-US" dirty="0" smtClean="0"/>
              <a:t>Avoiding Disputes</a:t>
            </a:r>
          </a:p>
          <a:p>
            <a:r>
              <a:rPr lang="en-US" dirty="0" smtClean="0"/>
              <a:t>Contract Administration</a:t>
            </a:r>
          </a:p>
          <a:p>
            <a:pPr>
              <a:buNone/>
            </a:pPr>
            <a:r>
              <a:rPr lang="en-US" dirty="0" smtClean="0"/>
              <a:t>		</a:t>
            </a:r>
            <a:r>
              <a:rPr lang="en-US" sz="2400" dirty="0" smtClean="0"/>
              <a:t>Single point of contract</a:t>
            </a:r>
          </a:p>
          <a:p>
            <a:pPr>
              <a:buNone/>
            </a:pPr>
            <a:r>
              <a:rPr lang="en-US" sz="2400" dirty="0" smtClean="0"/>
              <a:t>		Orderly records</a:t>
            </a:r>
          </a:p>
          <a:p>
            <a:pPr>
              <a:buNone/>
            </a:pPr>
            <a:r>
              <a:rPr lang="en-US" sz="2400" dirty="0" smtClean="0"/>
              <a:t>		One official language</a:t>
            </a:r>
          </a:p>
          <a:p>
            <a:r>
              <a:rPr lang="en-US" dirty="0" smtClean="0"/>
              <a:t>Using avoidance techniques</a:t>
            </a:r>
          </a:p>
          <a:p>
            <a:pPr>
              <a:buNone/>
            </a:pPr>
            <a:r>
              <a:rPr lang="en-US" sz="2400" dirty="0" smtClean="0"/>
              <a:t>		No meeting without clear agendas</a:t>
            </a:r>
          </a:p>
          <a:p>
            <a:pPr>
              <a:buNone/>
            </a:pPr>
            <a:r>
              <a:rPr lang="en-US" sz="2400" dirty="0" smtClean="0"/>
              <a:t>		Record all minutes and action steps</a:t>
            </a:r>
          </a:p>
          <a:p>
            <a:pPr>
              <a:buNone/>
            </a:pPr>
            <a:r>
              <a:rPr lang="en-US" sz="2400" dirty="0" smtClean="0"/>
              <a:t>		Reach agreement in principle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z="3600" b="1" dirty="0">
                <a:solidFill>
                  <a:srgbClr val="0000FF"/>
                </a:solidFill>
              </a:rPr>
              <a:t>Contract Management</a:t>
            </a:r>
            <a:endParaRPr lang="th-TH" sz="3600" b="1" dirty="0">
              <a:solidFill>
                <a:srgbClr val="0000FF"/>
              </a:solidFill>
            </a:endParaRPr>
          </a:p>
        </p:txBody>
      </p:sp>
      <p:sp>
        <p:nvSpPr>
          <p:cNvPr id="90115" name="Rectangle 3"/>
          <p:cNvSpPr>
            <a:spLocks noGrp="1" noChangeArrowheads="1"/>
          </p:cNvSpPr>
          <p:nvPr>
            <p:ph sz="quarter" idx="1"/>
          </p:nvPr>
        </p:nvSpPr>
        <p:spPr>
          <a:xfrm>
            <a:off x="457200" y="1189037"/>
            <a:ext cx="8229600" cy="4525963"/>
          </a:xfrm>
        </p:spPr>
        <p:txBody>
          <a:bodyPr/>
          <a:lstStyle/>
          <a:p>
            <a:r>
              <a:rPr lang="en-US" dirty="0">
                <a:solidFill>
                  <a:srgbClr val="0000FF"/>
                </a:solidFill>
              </a:rPr>
              <a:t>Contracting Process</a:t>
            </a:r>
          </a:p>
          <a:p>
            <a:pPr>
              <a:buFont typeface="Wingdings" pitchFamily="2" charset="2"/>
              <a:buNone/>
            </a:pPr>
            <a:r>
              <a:rPr lang="en-US" dirty="0"/>
              <a:t>		is the application of knowledge, skill sets, tools, and techniques to the total acquisition process in order to meet or exceed the organization’s needs and expectations with respect to:</a:t>
            </a:r>
          </a:p>
          <a:p>
            <a:pPr>
              <a:buFont typeface="Wingdings" pitchFamily="2" charset="2"/>
              <a:buNone/>
            </a:pPr>
            <a:r>
              <a:rPr lang="en-US" dirty="0"/>
              <a:t>		</a:t>
            </a:r>
            <a:r>
              <a:rPr lang="en-US" dirty="0">
                <a:solidFill>
                  <a:srgbClr val="CC00CC"/>
                </a:solidFill>
              </a:rPr>
              <a:t>Scope – Time – Cost - Quality</a:t>
            </a:r>
            <a:endParaRPr lang="th-TH" dirty="0">
              <a:solidFill>
                <a:srgbClr val="CC00CC"/>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30FA1E3E-DACB-463C-99C4-7CA6B02FBBB0}" type="slidenum">
              <a:rPr lang="en-US" smtClean="0"/>
              <a:pPr>
                <a:defRPr/>
              </a:pPr>
              <a:t>20</a:t>
            </a:fld>
            <a:endParaRPr lang="th-TH"/>
          </a:p>
        </p:txBody>
      </p:sp>
      <p:sp>
        <p:nvSpPr>
          <p:cNvPr id="3" name="Content Placeholder 2"/>
          <p:cNvSpPr>
            <a:spLocks noGrp="1"/>
          </p:cNvSpPr>
          <p:nvPr>
            <p:ph sz="quarter" idx="1"/>
          </p:nvPr>
        </p:nvSpPr>
        <p:spPr>
          <a:xfrm>
            <a:off x="612648" y="609600"/>
            <a:ext cx="8153400" cy="4953000"/>
          </a:xfrm>
        </p:spPr>
        <p:txBody>
          <a:bodyPr/>
          <a:lstStyle/>
          <a:p>
            <a:r>
              <a:rPr lang="en-US" dirty="0" smtClean="0"/>
              <a:t>Minimize Effects</a:t>
            </a:r>
          </a:p>
          <a:p>
            <a:pPr>
              <a:buNone/>
            </a:pPr>
            <a:r>
              <a:rPr lang="en-US" dirty="0" smtClean="0"/>
              <a:t>		</a:t>
            </a:r>
            <a:r>
              <a:rPr lang="en-US" sz="2400" dirty="0" smtClean="0"/>
              <a:t>Encourage dialogue across project</a:t>
            </a:r>
          </a:p>
          <a:p>
            <a:pPr>
              <a:buNone/>
            </a:pPr>
            <a:r>
              <a:rPr lang="en-US" sz="2400" dirty="0" smtClean="0"/>
              <a:t>		Carry out actions in time allocated</a:t>
            </a:r>
          </a:p>
          <a:p>
            <a:pPr>
              <a:buNone/>
            </a:pPr>
            <a:r>
              <a:rPr lang="en-US" sz="2400" dirty="0" smtClean="0"/>
              <a:t>		Complete effective corrective actions in spite of commercial disputes</a:t>
            </a:r>
          </a:p>
          <a:p>
            <a:pPr>
              <a:buNone/>
            </a:pPr>
            <a:r>
              <a:rPr lang="en-US" sz="2400" dirty="0" smtClean="0"/>
              <a:t>		Be decisive</a:t>
            </a:r>
          </a:p>
          <a:p>
            <a:r>
              <a:rPr lang="en-US" dirty="0" smtClean="0"/>
              <a:t>Artful Negotiations</a:t>
            </a:r>
          </a:p>
          <a:p>
            <a:pPr>
              <a:buNone/>
            </a:pPr>
            <a:r>
              <a:rPr lang="en-US" dirty="0" smtClean="0"/>
              <a:t>	</a:t>
            </a:r>
            <a:r>
              <a:rPr lang="en-US" sz="2400" dirty="0" smtClean="0"/>
              <a:t>	Provide background to support your argument</a:t>
            </a:r>
            <a:endParaRPr lang="en-US" dirty="0" smtClean="0"/>
          </a:p>
          <a:p>
            <a:pPr>
              <a:buNone/>
            </a:pPr>
            <a:r>
              <a:rPr lang="en-US" dirty="0" smtClean="0"/>
              <a:t>	</a:t>
            </a:r>
            <a:r>
              <a:rPr lang="en-US" sz="2400" dirty="0" smtClean="0"/>
              <a:t>	Compromise if good ideas are provided</a:t>
            </a:r>
          </a:p>
          <a:p>
            <a:pPr>
              <a:buNone/>
            </a:pPr>
            <a:r>
              <a:rPr lang="en-US" sz="2400" dirty="0" smtClean="0"/>
              <a:t>		Win-win</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Implement of the Contract</a:t>
            </a:r>
            <a:endParaRPr lang="en-US" sz="3600" b="1" dirty="0">
              <a:solidFill>
                <a:srgbClr val="0000FF"/>
              </a:solidFill>
            </a:endParaRPr>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30FA1E3E-DACB-463C-99C4-7CA6B02FBBB0}" type="slidenum">
              <a:rPr lang="en-US" smtClean="0"/>
              <a:pPr>
                <a:defRPr/>
              </a:pPr>
              <a:t>21</a:t>
            </a:fld>
            <a:endParaRPr lang="th-TH"/>
          </a:p>
        </p:txBody>
      </p:sp>
      <p:sp>
        <p:nvSpPr>
          <p:cNvPr id="3" name="Content Placeholder 2"/>
          <p:cNvSpPr>
            <a:spLocks noGrp="1"/>
          </p:cNvSpPr>
          <p:nvPr>
            <p:ph sz="quarter" idx="1"/>
          </p:nvPr>
        </p:nvSpPr>
        <p:spPr>
          <a:xfrm>
            <a:off x="304800" y="1752600"/>
            <a:ext cx="8686800" cy="3352800"/>
          </a:xfrm>
        </p:spPr>
        <p:txBody>
          <a:bodyPr/>
          <a:lstStyle/>
          <a:p>
            <a:pPr>
              <a:buNone/>
            </a:pPr>
            <a:r>
              <a:rPr lang="en-US" sz="2400" dirty="0" smtClean="0"/>
              <a:t>A lot of effort is put into forming and agreeing the components of the CONTRACT in order to create a “</a:t>
            </a:r>
            <a:r>
              <a:rPr lang="en-US" sz="2400" dirty="0" smtClean="0">
                <a:solidFill>
                  <a:srgbClr val="0000FF"/>
                </a:solidFill>
              </a:rPr>
              <a:t>rule book</a:t>
            </a:r>
            <a:r>
              <a:rPr lang="en-US" sz="2400" dirty="0" smtClean="0"/>
              <a:t>” by which both the COMPANY and CONTRACTOR must follow during the currency of the project. </a:t>
            </a:r>
            <a:r>
              <a:rPr lang="en-US" sz="2400" dirty="0" smtClean="0">
                <a:solidFill>
                  <a:srgbClr val="0000FF"/>
                </a:solidFill>
              </a:rPr>
              <a:t>Unfortunately</a:t>
            </a:r>
            <a:r>
              <a:rPr lang="en-US" sz="2400" dirty="0" smtClean="0"/>
              <a:t> in many instances the “rule book” is only referred to when a dispute or an ambiguity occurs.</a:t>
            </a:r>
          </a:p>
          <a:p>
            <a:pPr>
              <a:buNone/>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a:xfrm>
            <a:off x="457200" y="990600"/>
            <a:ext cx="8229600" cy="4525963"/>
          </a:xfrm>
        </p:spPr>
        <p:txBody>
          <a:bodyPr/>
          <a:lstStyle/>
          <a:p>
            <a:pPr>
              <a:buNone/>
            </a:pPr>
            <a:r>
              <a:rPr lang="en-US" sz="2400" dirty="0" smtClean="0"/>
              <a:t>By familiarizing ourselves and using this “rule book” on a regular basis the benefits are:</a:t>
            </a:r>
          </a:p>
          <a:p>
            <a:pPr>
              <a:buNone/>
            </a:pPr>
            <a:r>
              <a:rPr lang="en-US" sz="2400" dirty="0" smtClean="0">
                <a:solidFill>
                  <a:srgbClr val="0000FF"/>
                </a:solidFill>
              </a:rPr>
              <a:t>1.The Contractual and Commercial Integrity of the COMPANY is maintained</a:t>
            </a:r>
          </a:p>
          <a:p>
            <a:pPr>
              <a:buNone/>
            </a:pPr>
            <a:r>
              <a:rPr lang="en-US" sz="2400" dirty="0" smtClean="0">
                <a:solidFill>
                  <a:srgbClr val="0000FF"/>
                </a:solidFill>
              </a:rPr>
              <a:t>2.The project shall progress in a less confrontational manner (more efficiently)</a:t>
            </a:r>
          </a:p>
          <a:p>
            <a:pPr>
              <a:buNone/>
            </a:pPr>
            <a:r>
              <a:rPr lang="en-US" sz="2400" dirty="0" smtClean="0">
                <a:solidFill>
                  <a:srgbClr val="0000FF"/>
                </a:solidFill>
              </a:rPr>
              <a:t>3.Potential disputes/claims are mitigated at an early stage</a:t>
            </a:r>
          </a:p>
          <a:p>
            <a:pPr>
              <a:buNone/>
            </a:pPr>
            <a:r>
              <a:rPr lang="en-US" sz="2400" dirty="0" smtClean="0">
                <a:solidFill>
                  <a:srgbClr val="0000FF"/>
                </a:solidFill>
              </a:rPr>
              <a:t>4.Project costs are controlled more efficiently</a:t>
            </a:r>
          </a:p>
          <a:p>
            <a:pPr>
              <a:buNone/>
            </a:pPr>
            <a:r>
              <a:rPr lang="en-US" sz="2400" dirty="0" smtClean="0">
                <a:solidFill>
                  <a:srgbClr val="0000FF"/>
                </a:solidFill>
              </a:rPr>
              <a:t>5.CONTRACTOR is less able to take advantage of COMPANY</a:t>
            </a:r>
          </a:p>
          <a:p>
            <a:pPr>
              <a:buNone/>
            </a:pP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WHAT FORMS THE CONTRACT</a:t>
            </a:r>
            <a:endParaRPr lang="en-US" sz="3600" b="1" dirty="0">
              <a:solidFill>
                <a:srgbClr val="0000FF"/>
              </a:solidFill>
            </a:endParaRPr>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30FA1E3E-DACB-463C-99C4-7CA6B02FBBB0}" type="slidenum">
              <a:rPr lang="en-US" smtClean="0"/>
              <a:pPr>
                <a:defRPr/>
              </a:pPr>
              <a:t>23</a:t>
            </a:fld>
            <a:endParaRPr lang="th-TH"/>
          </a:p>
        </p:txBody>
      </p:sp>
      <p:sp>
        <p:nvSpPr>
          <p:cNvPr id="3" name="Content Placeholder 2"/>
          <p:cNvSpPr>
            <a:spLocks noGrp="1"/>
          </p:cNvSpPr>
          <p:nvPr>
            <p:ph sz="quarter" idx="1"/>
          </p:nvPr>
        </p:nvSpPr>
        <p:spPr>
          <a:xfrm>
            <a:off x="304800" y="990600"/>
            <a:ext cx="8686800" cy="4953000"/>
          </a:xfrm>
        </p:spPr>
        <p:txBody>
          <a:bodyPr/>
          <a:lstStyle/>
          <a:p>
            <a:pPr>
              <a:buNone/>
            </a:pPr>
            <a:r>
              <a:rPr lang="en-US" sz="2000" dirty="0" smtClean="0"/>
              <a:t>The components of the CONTRACT are;</a:t>
            </a:r>
          </a:p>
          <a:p>
            <a:pPr>
              <a:buNone/>
            </a:pPr>
            <a:r>
              <a:rPr lang="en-US" sz="2000" dirty="0" smtClean="0">
                <a:solidFill>
                  <a:srgbClr val="0000FF"/>
                </a:solidFill>
              </a:rPr>
              <a:t>1.The Articles of Agreement </a:t>
            </a:r>
          </a:p>
          <a:p>
            <a:pPr>
              <a:buNone/>
            </a:pPr>
            <a:r>
              <a:rPr lang="en-US" sz="2000" dirty="0" smtClean="0">
                <a:solidFill>
                  <a:srgbClr val="0000FF"/>
                </a:solidFill>
              </a:rPr>
              <a:t>	</a:t>
            </a:r>
            <a:r>
              <a:rPr lang="en-US" sz="2000" dirty="0" smtClean="0"/>
              <a:t>Defining the Contractual and Commercial rules</a:t>
            </a:r>
          </a:p>
          <a:p>
            <a:pPr>
              <a:buNone/>
            </a:pPr>
            <a:r>
              <a:rPr lang="en-US" sz="2000" dirty="0" smtClean="0">
                <a:solidFill>
                  <a:srgbClr val="0000FF"/>
                </a:solidFill>
              </a:rPr>
              <a:t>2.Annexes </a:t>
            </a:r>
            <a:r>
              <a:rPr lang="en-US" sz="2000" dirty="0" smtClean="0"/>
              <a:t>– Containing forms of certificates </a:t>
            </a:r>
            <a:r>
              <a:rPr lang="en-US" sz="2000" dirty="0" err="1" smtClean="0"/>
              <a:t>i.e</a:t>
            </a:r>
            <a:r>
              <a:rPr lang="en-US" sz="2000" dirty="0" smtClean="0"/>
              <a:t> Bank Guarantees, Design Endorsement, handover certificates and the CONTRACTOR/COMPANY agreed clarifications/ qualifications during the tender negotiation period.</a:t>
            </a:r>
          </a:p>
          <a:p>
            <a:pPr>
              <a:buNone/>
            </a:pPr>
            <a:r>
              <a:rPr lang="en-US" sz="2000" dirty="0" smtClean="0">
                <a:solidFill>
                  <a:srgbClr val="0000FF"/>
                </a:solidFill>
              </a:rPr>
              <a:t>3.The Exhibits </a:t>
            </a:r>
            <a:r>
              <a:rPr lang="en-US" sz="2000" dirty="0" smtClean="0"/>
              <a:t>– Defining</a:t>
            </a:r>
          </a:p>
          <a:p>
            <a:pPr>
              <a:buNone/>
            </a:pPr>
            <a:r>
              <a:rPr lang="en-US" sz="2000" dirty="0" smtClean="0"/>
              <a:t>		•The Scope of Work </a:t>
            </a:r>
          </a:p>
          <a:p>
            <a:pPr>
              <a:buNone/>
            </a:pPr>
            <a:r>
              <a:rPr lang="en-US" sz="2000" dirty="0" smtClean="0"/>
              <a:t>		•The Contract Price</a:t>
            </a:r>
          </a:p>
          <a:p>
            <a:pPr>
              <a:buNone/>
            </a:pPr>
            <a:r>
              <a:rPr lang="en-US" sz="2000" dirty="0" smtClean="0"/>
              <a:t>		•Work Time Schedule</a:t>
            </a:r>
          </a:p>
          <a:p>
            <a:pPr>
              <a:buNone/>
            </a:pPr>
            <a:r>
              <a:rPr lang="en-US" sz="2000" dirty="0" smtClean="0"/>
              <a:t>		•The Design</a:t>
            </a:r>
          </a:p>
          <a:p>
            <a:pPr>
              <a:buNone/>
            </a:pPr>
            <a:r>
              <a:rPr lang="en-US" sz="2000" dirty="0" smtClean="0"/>
              <a:t>		•Performance Guarantees</a:t>
            </a:r>
          </a:p>
          <a:p>
            <a:pPr>
              <a:buNone/>
            </a:pPr>
            <a:r>
              <a:rPr lang="en-US" sz="2000" dirty="0" smtClean="0"/>
              <a:t>		•Coordination Procedures</a:t>
            </a:r>
          </a:p>
          <a:p>
            <a:pPr>
              <a:buNone/>
            </a:pPr>
            <a:endParaRPr lang="en-US" sz="2000" dirty="0"/>
          </a:p>
        </p:txBody>
      </p:sp>
      <p:sp>
        <p:nvSpPr>
          <p:cNvPr id="5" name="TextBox 4"/>
          <p:cNvSpPr txBox="1"/>
          <p:nvPr/>
        </p:nvSpPr>
        <p:spPr>
          <a:xfrm>
            <a:off x="5257800" y="3510677"/>
            <a:ext cx="3200400" cy="2585323"/>
          </a:xfrm>
          <a:prstGeom prst="rect">
            <a:avLst/>
          </a:prstGeom>
          <a:noFill/>
        </p:spPr>
        <p:txBody>
          <a:bodyPr wrap="square" rtlCol="0">
            <a:spAutoFit/>
          </a:bodyPr>
          <a:lstStyle/>
          <a:p>
            <a:pPr>
              <a:buFont typeface="Arial" pitchFamily="34" charset="0"/>
              <a:buChar char="•"/>
            </a:pPr>
            <a:r>
              <a:rPr lang="en-US" dirty="0" smtClean="0"/>
              <a:t>Quality Assurance and Quality Control</a:t>
            </a:r>
          </a:p>
          <a:p>
            <a:r>
              <a:rPr lang="en-US" dirty="0" smtClean="0"/>
              <a:t>•Company Free Issue Items</a:t>
            </a:r>
          </a:p>
          <a:p>
            <a:r>
              <a:rPr lang="en-US" dirty="0" smtClean="0"/>
              <a:t>•Approved Subcontractor and Vendor Lists</a:t>
            </a:r>
          </a:p>
          <a:p>
            <a:r>
              <a:rPr lang="en-US" dirty="0" smtClean="0"/>
              <a:t>•Contractors Key Personnel</a:t>
            </a:r>
          </a:p>
          <a:p>
            <a:r>
              <a:rPr lang="en-US" dirty="0" smtClean="0"/>
              <a:t>•Safety Requirements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endParaRPr lang="en-US" smtClean="0">
              <a:cs typeface="FreesiaUPC" pitchFamily="34" charset="-34"/>
            </a:endParaRPr>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5B5C51EF-96A0-4C67-8DFA-D778B8A80656}" type="slidenum">
              <a:rPr lang="en-US" smtClean="0"/>
              <a:pPr>
                <a:defRPr/>
              </a:pPr>
              <a:t>24</a:t>
            </a:fld>
            <a:endParaRPr lang="th-TH"/>
          </a:p>
        </p:txBody>
      </p:sp>
      <p:sp>
        <p:nvSpPr>
          <p:cNvPr id="63491" name="Content Placeholder 2"/>
          <p:cNvSpPr>
            <a:spLocks noGrp="1"/>
          </p:cNvSpPr>
          <p:nvPr>
            <p:ph sz="quarter" idx="1"/>
          </p:nvPr>
        </p:nvSpPr>
        <p:spPr>
          <a:xfrm>
            <a:off x="612775" y="2743200"/>
            <a:ext cx="8153400" cy="762000"/>
          </a:xfrm>
        </p:spPr>
        <p:txBody>
          <a:bodyPr>
            <a:normAutofit fontScale="62500" lnSpcReduction="20000"/>
          </a:bodyPr>
          <a:lstStyle/>
          <a:p>
            <a:pPr algn="ctr">
              <a:buNone/>
            </a:pPr>
            <a:r>
              <a:rPr lang="en-US" sz="3600" b="1" dirty="0" smtClean="0">
                <a:solidFill>
                  <a:srgbClr val="0000FF"/>
                </a:solidFill>
              </a:rPr>
              <a:t>What does not kill you, </a:t>
            </a:r>
          </a:p>
          <a:p>
            <a:pPr algn="ctr">
              <a:buNone/>
            </a:pPr>
            <a:r>
              <a:rPr lang="en-US" sz="3600" b="1" dirty="0" smtClean="0">
                <a:solidFill>
                  <a:srgbClr val="0000FF"/>
                </a:solidFill>
              </a:rPr>
              <a:t>makes you stronger </a:t>
            </a:r>
            <a:endParaRPr lang="en-US" sz="3600" b="1" dirty="0">
              <a:solidFill>
                <a:srgbClr val="0000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z="3600" b="1">
                <a:solidFill>
                  <a:srgbClr val="0000FF"/>
                </a:solidFill>
              </a:rPr>
              <a:t>Risk Management</a:t>
            </a:r>
            <a:endParaRPr lang="th-TH" sz="3600" b="1">
              <a:solidFill>
                <a:srgbClr val="0000FF"/>
              </a:solidFill>
            </a:endParaRPr>
          </a:p>
        </p:txBody>
      </p:sp>
      <p:sp>
        <p:nvSpPr>
          <p:cNvPr id="97283" name="Rectangle 3"/>
          <p:cNvSpPr>
            <a:spLocks noGrp="1" noChangeArrowheads="1"/>
          </p:cNvSpPr>
          <p:nvPr>
            <p:ph idx="1"/>
          </p:nvPr>
        </p:nvSpPr>
        <p:spPr>
          <a:xfrm>
            <a:off x="685800" y="1066800"/>
            <a:ext cx="8229600" cy="4525963"/>
          </a:xfrm>
        </p:spPr>
        <p:txBody>
          <a:bodyPr>
            <a:normAutofit fontScale="92500" lnSpcReduction="10000"/>
          </a:bodyPr>
          <a:lstStyle/>
          <a:p>
            <a:pPr>
              <a:buFont typeface="Wingdings" pitchFamily="2" charset="2"/>
              <a:buNone/>
            </a:pPr>
            <a:r>
              <a:rPr lang="en-US" dirty="0"/>
              <a:t>“Processes concerned with identifying analyzing and responding to uncertainty”</a:t>
            </a:r>
          </a:p>
          <a:p>
            <a:pPr>
              <a:buFont typeface="Wingdings" pitchFamily="2" charset="2"/>
              <a:buNone/>
            </a:pPr>
            <a:endParaRPr lang="en-US" dirty="0"/>
          </a:p>
          <a:p>
            <a:pPr>
              <a:buFont typeface="Wingdings" pitchFamily="2" charset="2"/>
              <a:buNone/>
            </a:pPr>
            <a:r>
              <a:rPr lang="en-US" b="1" dirty="0">
                <a:solidFill>
                  <a:schemeClr val="accent1"/>
                </a:solidFill>
              </a:rPr>
              <a:t>Uncertainty:</a:t>
            </a:r>
          </a:p>
          <a:p>
            <a:r>
              <a:rPr lang="en-US" dirty="0"/>
              <a:t>Lack of knowledge of future events</a:t>
            </a:r>
          </a:p>
          <a:p>
            <a:r>
              <a:rPr lang="en-US" dirty="0"/>
              <a:t>Knowledge of a risk’s probability of occurrence but not a quantification</a:t>
            </a:r>
            <a:endParaRPr lang="th-TH" dirty="0"/>
          </a:p>
          <a:p>
            <a:endParaRPr lang="th-TH" dirty="0"/>
          </a:p>
          <a:p>
            <a:pPr>
              <a:buFont typeface="Wingdings" pitchFamily="2" charset="2"/>
              <a:buNone/>
            </a:pPr>
            <a:r>
              <a:rPr lang="en-US" dirty="0">
                <a:solidFill>
                  <a:srgbClr val="0000FF"/>
                </a:solidFill>
              </a:rPr>
              <a:t>Project risk = Scope Time Cost Quality</a:t>
            </a:r>
            <a:endParaRPr lang="th-TH" dirty="0">
              <a:solidFill>
                <a:srgbClr val="0000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endParaRPr lang="en-US"/>
          </a:p>
        </p:txBody>
      </p:sp>
      <p:sp>
        <p:nvSpPr>
          <p:cNvPr id="98307" name="Rectangle 3"/>
          <p:cNvSpPr>
            <a:spLocks noGrp="1" noChangeArrowheads="1"/>
          </p:cNvSpPr>
          <p:nvPr>
            <p:ph idx="1"/>
          </p:nvPr>
        </p:nvSpPr>
        <p:spPr>
          <a:xfrm>
            <a:off x="457200" y="914400"/>
            <a:ext cx="8229600" cy="5029200"/>
          </a:xfrm>
        </p:spPr>
        <p:txBody>
          <a:bodyPr/>
          <a:lstStyle/>
          <a:p>
            <a:pPr>
              <a:lnSpc>
                <a:spcPct val="90000"/>
              </a:lnSpc>
              <a:buFont typeface="Wingdings" pitchFamily="2" charset="2"/>
              <a:buNone/>
            </a:pPr>
            <a:r>
              <a:rPr lang="en-US" sz="2800" b="1" dirty="0">
                <a:solidFill>
                  <a:schemeClr val="accent1"/>
                </a:solidFill>
              </a:rPr>
              <a:t>Project Risk Management:</a:t>
            </a:r>
          </a:p>
          <a:p>
            <a:pPr>
              <a:lnSpc>
                <a:spcPct val="90000"/>
              </a:lnSpc>
              <a:buFont typeface="Wingdings" pitchFamily="2" charset="2"/>
              <a:buNone/>
            </a:pPr>
            <a:r>
              <a:rPr lang="en-US" sz="2800" dirty="0"/>
              <a:t>   Identifying, analyzing, and responding to risk factors throughout a project in the interest of project objectives</a:t>
            </a:r>
          </a:p>
          <a:p>
            <a:pPr>
              <a:lnSpc>
                <a:spcPct val="90000"/>
              </a:lnSpc>
              <a:buFont typeface="Wingdings" pitchFamily="2" charset="2"/>
              <a:buNone/>
            </a:pPr>
            <a:endParaRPr lang="en-US" sz="2800" dirty="0"/>
          </a:p>
          <a:p>
            <a:pPr>
              <a:lnSpc>
                <a:spcPct val="90000"/>
              </a:lnSpc>
              <a:buFont typeface="Wingdings" pitchFamily="2" charset="2"/>
              <a:buNone/>
            </a:pPr>
            <a:r>
              <a:rPr lang="en-US" sz="2800" dirty="0"/>
              <a:t>When is the greatest degree of uncertainty encountered in a project?</a:t>
            </a:r>
          </a:p>
          <a:p>
            <a:pPr>
              <a:lnSpc>
                <a:spcPct val="90000"/>
              </a:lnSpc>
              <a:buFont typeface="Wingdings" pitchFamily="2" charset="2"/>
              <a:buNone/>
            </a:pPr>
            <a:endParaRPr lang="en-US" sz="2800" dirty="0"/>
          </a:p>
          <a:p>
            <a:pPr>
              <a:lnSpc>
                <a:spcPct val="90000"/>
              </a:lnSpc>
              <a:buFont typeface="Wingdings" pitchFamily="2" charset="2"/>
              <a:buNone/>
            </a:pPr>
            <a:r>
              <a:rPr lang="en-US" sz="2800" dirty="0"/>
              <a:t>When is the most effective time for achieving the greatest impact on project results?</a:t>
            </a:r>
            <a:endParaRPr lang="th-TH" sz="2800" dirty="0"/>
          </a:p>
        </p:txBody>
      </p:sp>
      <p:sp>
        <p:nvSpPr>
          <p:cNvPr id="98309" name="Text Box 5"/>
          <p:cNvSpPr txBox="1">
            <a:spLocks noChangeArrowheads="1"/>
          </p:cNvSpPr>
          <p:nvPr/>
        </p:nvSpPr>
        <p:spPr bwMode="auto">
          <a:xfrm>
            <a:off x="5334000" y="3581400"/>
            <a:ext cx="2216150" cy="366713"/>
          </a:xfrm>
          <a:prstGeom prst="rect">
            <a:avLst/>
          </a:prstGeom>
          <a:noFill/>
          <a:ln w="9525">
            <a:noFill/>
            <a:miter lim="800000"/>
            <a:headEnd/>
            <a:tailEnd/>
          </a:ln>
          <a:effectLst/>
        </p:spPr>
        <p:txBody>
          <a:bodyPr wrap="none">
            <a:spAutoFit/>
          </a:bodyPr>
          <a:lstStyle/>
          <a:p>
            <a:pPr>
              <a:spcBef>
                <a:spcPct val="20000"/>
              </a:spcBef>
              <a:buClr>
                <a:schemeClr val="bg2"/>
              </a:buClr>
              <a:buSzPct val="75000"/>
              <a:buFont typeface="Wingdings" pitchFamily="2" charset="2"/>
              <a:buNone/>
            </a:pPr>
            <a:r>
              <a:rPr lang="en-US" dirty="0">
                <a:solidFill>
                  <a:srgbClr val="0000FF"/>
                </a:solidFill>
              </a:rPr>
              <a:t>Conceptual Phase</a:t>
            </a:r>
            <a:endParaRPr lang="th-TH" dirty="0">
              <a:solidFill>
                <a:srgbClr val="0000FF"/>
              </a:solidFill>
            </a:endParaRPr>
          </a:p>
        </p:txBody>
      </p:sp>
      <p:sp>
        <p:nvSpPr>
          <p:cNvPr id="98310" name="Text Box 6"/>
          <p:cNvSpPr txBox="1">
            <a:spLocks noChangeArrowheads="1"/>
          </p:cNvSpPr>
          <p:nvPr/>
        </p:nvSpPr>
        <p:spPr bwMode="auto">
          <a:xfrm>
            <a:off x="5778500" y="6172200"/>
            <a:ext cx="1917700" cy="366713"/>
          </a:xfrm>
          <a:prstGeom prst="rect">
            <a:avLst/>
          </a:prstGeom>
          <a:noFill/>
          <a:ln w="9525">
            <a:noFill/>
            <a:miter lim="800000"/>
            <a:headEnd/>
            <a:tailEnd/>
          </a:ln>
          <a:effectLst/>
        </p:spPr>
        <p:txBody>
          <a:bodyPr wrap="none">
            <a:spAutoFit/>
          </a:bodyPr>
          <a:lstStyle/>
          <a:p>
            <a:r>
              <a:rPr lang="en-US">
                <a:solidFill>
                  <a:srgbClr val="0000FF"/>
                </a:solidFill>
              </a:rPr>
              <a:t>Planning Phase</a:t>
            </a:r>
            <a:endParaRPr lang="th-TH">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Effect transition="in" filter="blinds(horizontal)">
                                      <p:cBhvr>
                                        <p:cTn id="7" dur="500"/>
                                        <p:tgtEl>
                                          <p:spTgt spid="9830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8310"/>
                                        </p:tgtEl>
                                        <p:attrNameLst>
                                          <p:attrName>style.visibility</p:attrName>
                                        </p:attrNameLst>
                                      </p:cBhvr>
                                      <p:to>
                                        <p:strVal val="visible"/>
                                      </p:to>
                                    </p:set>
                                    <p:animEffect transition="in" filter="blinds(horizontal)">
                                      <p:cBhvr>
                                        <p:cTn id="12" dur="500"/>
                                        <p:tgtEl>
                                          <p:spTgt spid="98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p:bldP spid="983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endParaRPr lang="en-US"/>
          </a:p>
        </p:txBody>
      </p:sp>
      <p:sp>
        <p:nvSpPr>
          <p:cNvPr id="107523" name="Rectangle 3"/>
          <p:cNvSpPr>
            <a:spLocks noGrp="1" noChangeArrowheads="1"/>
          </p:cNvSpPr>
          <p:nvPr>
            <p:ph idx="1"/>
          </p:nvPr>
        </p:nvSpPr>
        <p:spPr>
          <a:xfrm>
            <a:off x="685800" y="1143000"/>
            <a:ext cx="8229600" cy="4525963"/>
          </a:xfrm>
        </p:spPr>
        <p:txBody>
          <a:bodyPr/>
          <a:lstStyle/>
          <a:p>
            <a:pPr marL="533400" indent="-533400">
              <a:buFont typeface="Wingdings" pitchFamily="2" charset="2"/>
              <a:buNone/>
            </a:pPr>
            <a:r>
              <a:rPr lang="en-US" dirty="0"/>
              <a:t>Risk Management Process</a:t>
            </a:r>
          </a:p>
          <a:p>
            <a:pPr marL="533400" indent="-533400" algn="thaiDist">
              <a:buFont typeface="Wingdings" pitchFamily="2" charset="2"/>
              <a:buAutoNum type="arabicPeriod"/>
            </a:pPr>
            <a:r>
              <a:rPr lang="en-US" dirty="0"/>
              <a:t>Risk Identification</a:t>
            </a:r>
          </a:p>
          <a:p>
            <a:pPr marL="533400" indent="-533400" algn="thaiDist">
              <a:buFont typeface="Wingdings" pitchFamily="2" charset="2"/>
              <a:buAutoNum type="arabicPeriod"/>
            </a:pPr>
            <a:r>
              <a:rPr lang="en-US" dirty="0"/>
              <a:t>Risk Assessment</a:t>
            </a:r>
          </a:p>
          <a:p>
            <a:pPr marL="533400" indent="-533400" algn="thaiDist">
              <a:buFont typeface="Wingdings" pitchFamily="2" charset="2"/>
              <a:buAutoNum type="arabicPeriod"/>
            </a:pPr>
            <a:r>
              <a:rPr lang="en-US" dirty="0"/>
              <a:t>Risk Response Development</a:t>
            </a:r>
          </a:p>
          <a:p>
            <a:pPr marL="533400" indent="-533400" algn="thaiDist">
              <a:buFont typeface="Wingdings" pitchFamily="2" charset="2"/>
              <a:buAutoNum type="arabicPeriod"/>
            </a:pPr>
            <a:r>
              <a:rPr lang="en-US" dirty="0"/>
              <a:t>Risk Response Control</a:t>
            </a:r>
            <a:endParaRPr lang="th-TH"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3600" b="1">
                <a:solidFill>
                  <a:srgbClr val="0000FF"/>
                </a:solidFill>
              </a:rPr>
              <a:t>Step 1 Risk Identification</a:t>
            </a:r>
            <a:endParaRPr lang="th-TH" sz="3600" b="1">
              <a:solidFill>
                <a:srgbClr val="0000FF"/>
              </a:solidFill>
            </a:endParaRPr>
          </a:p>
        </p:txBody>
      </p:sp>
      <p:sp>
        <p:nvSpPr>
          <p:cNvPr id="99331" name="Rectangle 3"/>
          <p:cNvSpPr>
            <a:spLocks noGrp="1" noChangeArrowheads="1"/>
          </p:cNvSpPr>
          <p:nvPr>
            <p:ph idx="1"/>
          </p:nvPr>
        </p:nvSpPr>
        <p:spPr>
          <a:xfrm>
            <a:off x="457200" y="1143000"/>
            <a:ext cx="8229600" cy="4525963"/>
          </a:xfrm>
        </p:spPr>
        <p:txBody>
          <a:bodyPr>
            <a:normAutofit fontScale="92500" lnSpcReduction="10000"/>
          </a:bodyPr>
          <a:lstStyle/>
          <a:p>
            <a:pPr>
              <a:buFont typeface="Wingdings" pitchFamily="2" charset="2"/>
              <a:buNone/>
            </a:pPr>
            <a:r>
              <a:rPr lang="en-US" b="1" dirty="0">
                <a:solidFill>
                  <a:schemeClr val="accent1"/>
                </a:solidFill>
              </a:rPr>
              <a:t>Risk identification</a:t>
            </a:r>
            <a:r>
              <a:rPr lang="en-US" dirty="0"/>
              <a:t> = Process of determining what resources of Risk and which risk events may reasonably be expected to affect the project./ WBS</a:t>
            </a:r>
          </a:p>
          <a:p>
            <a:pPr>
              <a:buFont typeface="Wingdings" pitchFamily="2" charset="2"/>
              <a:buNone/>
            </a:pPr>
            <a:endParaRPr lang="en-US" dirty="0"/>
          </a:p>
          <a:p>
            <a:pPr>
              <a:buFont typeface="Wingdings" pitchFamily="2" charset="2"/>
              <a:buNone/>
            </a:pPr>
            <a:r>
              <a:rPr lang="en-US" dirty="0"/>
              <a:t>Output of risk identification:-</a:t>
            </a:r>
          </a:p>
          <a:p>
            <a:r>
              <a:rPr lang="en-US" dirty="0"/>
              <a:t>Sources of risk that may affect project</a:t>
            </a:r>
            <a:endParaRPr lang="th-TH" dirty="0"/>
          </a:p>
          <a:p>
            <a:r>
              <a:rPr lang="en-US" dirty="0"/>
              <a:t>Risk events</a:t>
            </a:r>
          </a:p>
          <a:p>
            <a:r>
              <a:rPr lang="en-US" dirty="0"/>
              <a:t>Risk symptoms</a:t>
            </a:r>
            <a:endParaRPr lang="th-TH"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762000" y="381000"/>
            <a:ext cx="7543800" cy="4820284"/>
          </a:xfrm>
          <a:prstGeom prst="rect">
            <a:avLst/>
          </a:prstGeom>
          <a:noFill/>
          <a:ln w="9525">
            <a:noFill/>
            <a:miter lim="800000"/>
            <a:headEnd/>
            <a:tailEnd/>
          </a:ln>
        </p:spPr>
      </p:pic>
      <p:sp>
        <p:nvSpPr>
          <p:cNvPr id="5" name="TextBox 4"/>
          <p:cNvSpPr txBox="1"/>
          <p:nvPr/>
        </p:nvSpPr>
        <p:spPr>
          <a:xfrm>
            <a:off x="2181834" y="5410200"/>
            <a:ext cx="4828566" cy="400110"/>
          </a:xfrm>
          <a:prstGeom prst="rect">
            <a:avLst/>
          </a:prstGeom>
          <a:noFill/>
        </p:spPr>
        <p:txBody>
          <a:bodyPr wrap="none" rtlCol="0">
            <a:spAutoFit/>
          </a:bodyPr>
          <a:lstStyle/>
          <a:p>
            <a:r>
              <a:rPr lang="en-US" sz="2000" b="1" dirty="0" smtClean="0"/>
              <a:t>Example of Risk Breakdown Structure</a:t>
            </a:r>
            <a:endParaRPr lang="en-US"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en-US"/>
          </a:p>
        </p:txBody>
      </p:sp>
      <p:sp>
        <p:nvSpPr>
          <p:cNvPr id="91139" name="Rectangle 3"/>
          <p:cNvSpPr>
            <a:spLocks noGrp="1" noChangeArrowheads="1"/>
          </p:cNvSpPr>
          <p:nvPr>
            <p:ph sz="quarter" idx="1"/>
          </p:nvPr>
        </p:nvSpPr>
        <p:spPr>
          <a:xfrm>
            <a:off x="457200" y="1371600"/>
            <a:ext cx="8229600" cy="4953000"/>
          </a:xfrm>
        </p:spPr>
        <p:txBody>
          <a:bodyPr/>
          <a:lstStyle/>
          <a:p>
            <a:r>
              <a:rPr lang="en-US" sz="2400" b="1" dirty="0">
                <a:solidFill>
                  <a:srgbClr val="0000FF"/>
                </a:solidFill>
              </a:rPr>
              <a:t>Scope</a:t>
            </a:r>
            <a:r>
              <a:rPr lang="en-US" sz="2400" dirty="0"/>
              <a:t>: What has to be accomplished by the contracting process? What is the desired outcome state?</a:t>
            </a:r>
          </a:p>
          <a:p>
            <a:r>
              <a:rPr lang="en-US" sz="2400" b="1" dirty="0">
                <a:solidFill>
                  <a:srgbClr val="0000FF"/>
                </a:solidFill>
              </a:rPr>
              <a:t>Time</a:t>
            </a:r>
            <a:r>
              <a:rPr lang="en-US" sz="2400" dirty="0"/>
              <a:t>: When do all activities need to occur for a contracting process to be completed successfully?</a:t>
            </a:r>
          </a:p>
          <a:p>
            <a:r>
              <a:rPr lang="en-US" sz="2400" b="1" dirty="0">
                <a:solidFill>
                  <a:srgbClr val="0000FF"/>
                </a:solidFill>
              </a:rPr>
              <a:t>Cost</a:t>
            </a:r>
            <a:r>
              <a:rPr lang="en-US" sz="2400" dirty="0"/>
              <a:t>: What costs must be factored into the process to support sound decision making to advance the project?</a:t>
            </a:r>
          </a:p>
          <a:p>
            <a:r>
              <a:rPr lang="en-US" sz="2400" b="1" dirty="0">
                <a:solidFill>
                  <a:srgbClr val="0000FF"/>
                </a:solidFill>
              </a:rPr>
              <a:t>Quality</a:t>
            </a:r>
            <a:r>
              <a:rPr lang="en-US" sz="2400" dirty="0"/>
              <a:t>: What would constitute a high quality deliverable that exceeds expectations?</a:t>
            </a:r>
            <a:endParaRPr lang="th-TH"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z="3600" b="1">
                <a:solidFill>
                  <a:srgbClr val="0000FF"/>
                </a:solidFill>
              </a:rPr>
              <a:t>Step 2 Risk Assessment</a:t>
            </a:r>
            <a:endParaRPr lang="th-TH" sz="3600" b="1">
              <a:solidFill>
                <a:srgbClr val="0000FF"/>
              </a:solidFill>
            </a:endParaRPr>
          </a:p>
        </p:txBody>
      </p:sp>
      <p:sp>
        <p:nvSpPr>
          <p:cNvPr id="108547" name="Rectangle 3"/>
          <p:cNvSpPr>
            <a:spLocks noGrp="1" noChangeArrowheads="1"/>
          </p:cNvSpPr>
          <p:nvPr>
            <p:ph idx="1"/>
          </p:nvPr>
        </p:nvSpPr>
        <p:spPr>
          <a:xfrm>
            <a:off x="457200" y="1600200"/>
            <a:ext cx="8229600" cy="3886200"/>
          </a:xfrm>
        </p:spPr>
        <p:txBody>
          <a:bodyPr/>
          <a:lstStyle/>
          <a:p>
            <a:pPr>
              <a:buFont typeface="Wingdings" pitchFamily="2" charset="2"/>
              <a:buNone/>
            </a:pPr>
            <a:r>
              <a:rPr lang="en-US"/>
              <a:t>Analyze risks in terms of:</a:t>
            </a:r>
          </a:p>
          <a:p>
            <a:r>
              <a:rPr lang="en-US"/>
              <a:t>Severity of impact</a:t>
            </a:r>
          </a:p>
          <a:p>
            <a:r>
              <a:rPr lang="en-US"/>
              <a:t>Likelihood of occurring</a:t>
            </a:r>
          </a:p>
          <a:p>
            <a:r>
              <a:rPr lang="en-US"/>
              <a:t>Controllability</a:t>
            </a:r>
            <a:endParaRPr lang="th-TH"/>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en-US"/>
          </a:p>
        </p:txBody>
      </p:sp>
      <p:sp>
        <p:nvSpPr>
          <p:cNvPr id="111619" name="Rectangle 3"/>
          <p:cNvSpPr>
            <a:spLocks noGrp="1" noChangeArrowheads="1"/>
          </p:cNvSpPr>
          <p:nvPr>
            <p:ph idx="1"/>
          </p:nvPr>
        </p:nvSpPr>
        <p:spPr/>
        <p:txBody>
          <a:bodyPr/>
          <a:lstStyle/>
          <a:p>
            <a:endParaRPr lang="en-US"/>
          </a:p>
        </p:txBody>
      </p:sp>
      <p:pic>
        <p:nvPicPr>
          <p:cNvPr id="111620" name="Picture 4" descr="gra93925_0705"/>
          <p:cNvPicPr>
            <a:picLocks noChangeAspect="1" noChangeArrowheads="1"/>
          </p:cNvPicPr>
          <p:nvPr/>
        </p:nvPicPr>
        <p:blipFill>
          <a:blip r:embed="rId2" cstate="print"/>
          <a:srcRect/>
          <a:stretch>
            <a:fillRect/>
          </a:stretch>
        </p:blipFill>
        <p:spPr bwMode="auto">
          <a:xfrm>
            <a:off x="762000" y="685800"/>
            <a:ext cx="7924800" cy="521335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z="3600" b="1">
                <a:solidFill>
                  <a:srgbClr val="0000FF"/>
                </a:solidFill>
              </a:rPr>
              <a:t>Step 3 Risk Response</a:t>
            </a:r>
            <a:endParaRPr lang="th-TH" sz="3600" b="1">
              <a:solidFill>
                <a:srgbClr val="0000FF"/>
              </a:solidFill>
            </a:endParaRPr>
          </a:p>
        </p:txBody>
      </p:sp>
      <p:sp>
        <p:nvSpPr>
          <p:cNvPr id="109571" name="Rectangle 3"/>
          <p:cNvSpPr>
            <a:spLocks noGrp="1" noChangeArrowheads="1"/>
          </p:cNvSpPr>
          <p:nvPr>
            <p:ph idx="1"/>
          </p:nvPr>
        </p:nvSpPr>
        <p:spPr>
          <a:xfrm>
            <a:off x="914400" y="1066800"/>
            <a:ext cx="7848600" cy="4525963"/>
          </a:xfrm>
        </p:spPr>
        <p:txBody>
          <a:bodyPr>
            <a:normAutofit fontScale="92500" lnSpcReduction="10000"/>
          </a:bodyPr>
          <a:lstStyle/>
          <a:p>
            <a:pPr marL="533400" indent="-533400"/>
            <a:r>
              <a:rPr lang="en-US" dirty="0"/>
              <a:t>Develop a strategy to reduce possible damage</a:t>
            </a:r>
          </a:p>
          <a:p>
            <a:pPr marL="533400" indent="-533400"/>
            <a:r>
              <a:rPr lang="en-US" dirty="0"/>
              <a:t>Develop contingency plans</a:t>
            </a:r>
          </a:p>
          <a:p>
            <a:pPr marL="533400" indent="-533400">
              <a:buFont typeface="Wingdings" pitchFamily="2" charset="2"/>
              <a:buNone/>
            </a:pPr>
            <a:endParaRPr lang="en-US" dirty="0"/>
          </a:p>
          <a:p>
            <a:pPr marL="533400" indent="-533400">
              <a:buFont typeface="Wingdings" pitchFamily="2" charset="2"/>
              <a:buAutoNum type="arabicPeriod"/>
            </a:pPr>
            <a:r>
              <a:rPr lang="en-US" dirty="0"/>
              <a:t>Mitigating Risk – reduce likelihood/ reduce impact</a:t>
            </a:r>
          </a:p>
          <a:p>
            <a:pPr marL="533400" indent="-533400">
              <a:buFont typeface="Wingdings" pitchFamily="2" charset="2"/>
              <a:buAutoNum type="arabicPeriod"/>
            </a:pPr>
            <a:r>
              <a:rPr lang="en-US" dirty="0"/>
              <a:t>Transferring Risk</a:t>
            </a:r>
          </a:p>
          <a:p>
            <a:pPr marL="533400" indent="-533400">
              <a:buFont typeface="Wingdings" pitchFamily="2" charset="2"/>
              <a:buAutoNum type="arabicPeriod"/>
            </a:pPr>
            <a:r>
              <a:rPr lang="en-US" dirty="0"/>
              <a:t>Sharing Risk</a:t>
            </a:r>
          </a:p>
          <a:p>
            <a:pPr marL="533400" indent="-533400">
              <a:buFont typeface="Wingdings" pitchFamily="2" charset="2"/>
              <a:buAutoNum type="arabicPeriod"/>
            </a:pPr>
            <a:r>
              <a:rPr lang="en-US" dirty="0"/>
              <a:t>Retaining Risk</a:t>
            </a:r>
            <a:endParaRPr lang="th-TH"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z="3600" b="1">
                <a:solidFill>
                  <a:srgbClr val="0000FF"/>
                </a:solidFill>
              </a:rPr>
              <a:t>Step 4 Risk Response Control</a:t>
            </a:r>
            <a:endParaRPr lang="th-TH" sz="3600" b="1">
              <a:solidFill>
                <a:srgbClr val="0000FF"/>
              </a:solidFill>
            </a:endParaRPr>
          </a:p>
        </p:txBody>
      </p:sp>
      <p:sp>
        <p:nvSpPr>
          <p:cNvPr id="110595" name="Rectangle 3"/>
          <p:cNvSpPr>
            <a:spLocks noGrp="1" noChangeArrowheads="1"/>
          </p:cNvSpPr>
          <p:nvPr>
            <p:ph idx="1"/>
          </p:nvPr>
        </p:nvSpPr>
        <p:spPr>
          <a:xfrm>
            <a:off x="457200" y="990600"/>
            <a:ext cx="8229600" cy="4602163"/>
          </a:xfrm>
        </p:spPr>
        <p:txBody>
          <a:bodyPr>
            <a:normAutofit/>
          </a:bodyPr>
          <a:lstStyle/>
          <a:p>
            <a:pPr marL="533400" indent="-533400">
              <a:lnSpc>
                <a:spcPct val="90000"/>
              </a:lnSpc>
            </a:pPr>
            <a:r>
              <a:rPr lang="en-US" sz="2800" dirty="0"/>
              <a:t>Implement risk strategy</a:t>
            </a:r>
          </a:p>
          <a:p>
            <a:pPr marL="533400" indent="-533400">
              <a:lnSpc>
                <a:spcPct val="90000"/>
              </a:lnSpc>
            </a:pPr>
            <a:r>
              <a:rPr lang="en-US" sz="2800" dirty="0"/>
              <a:t>Monitor and adjust plan for new risks</a:t>
            </a:r>
          </a:p>
          <a:p>
            <a:pPr marL="533400" indent="-533400">
              <a:lnSpc>
                <a:spcPct val="90000"/>
              </a:lnSpc>
              <a:buFont typeface="Wingdings" pitchFamily="2" charset="2"/>
              <a:buNone/>
            </a:pPr>
            <a:endParaRPr lang="th-TH" sz="2800" dirty="0"/>
          </a:p>
          <a:p>
            <a:pPr marL="533400" indent="-533400">
              <a:lnSpc>
                <a:spcPct val="90000"/>
              </a:lnSpc>
              <a:buFont typeface="Wingdings" pitchFamily="2" charset="2"/>
              <a:buAutoNum type="arabicPeriod"/>
            </a:pPr>
            <a:r>
              <a:rPr lang="en-US" sz="2800" dirty="0"/>
              <a:t>Establish and environment in which participants feel comfortable raising concerns and admitting mistakes</a:t>
            </a:r>
          </a:p>
          <a:p>
            <a:pPr marL="533400" indent="-533400">
              <a:lnSpc>
                <a:spcPct val="90000"/>
              </a:lnSpc>
              <a:buFont typeface="Wingdings" pitchFamily="2" charset="2"/>
              <a:buAutoNum type="arabicPeriod"/>
            </a:pPr>
            <a:r>
              <a:rPr lang="en-US" sz="2800" dirty="0"/>
              <a:t>Documenting responsibility/ each identified risk should be assigned</a:t>
            </a:r>
          </a:p>
          <a:p>
            <a:pPr marL="533400" indent="-533400">
              <a:lnSpc>
                <a:spcPct val="90000"/>
              </a:lnSpc>
              <a:buFont typeface="Wingdings" pitchFamily="2" charset="2"/>
              <a:buAutoNum type="arabicPeriod"/>
            </a:pPr>
            <a:r>
              <a:rPr lang="en-US" sz="2800" dirty="0"/>
              <a:t>Team need to be vigilant in monitoring potential risks</a:t>
            </a:r>
            <a:endParaRPr lang="th-TH"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endParaRPr lang="en-US"/>
          </a:p>
        </p:txBody>
      </p:sp>
      <p:sp>
        <p:nvSpPr>
          <p:cNvPr id="100355" name="Rectangle 3"/>
          <p:cNvSpPr>
            <a:spLocks noGrp="1" noChangeArrowheads="1"/>
          </p:cNvSpPr>
          <p:nvPr>
            <p:ph idx="1"/>
          </p:nvPr>
        </p:nvSpPr>
        <p:spPr>
          <a:xfrm>
            <a:off x="533400" y="838200"/>
            <a:ext cx="8229600" cy="4525963"/>
          </a:xfrm>
        </p:spPr>
        <p:txBody>
          <a:bodyPr>
            <a:normAutofit/>
          </a:bodyPr>
          <a:lstStyle/>
          <a:p>
            <a:pPr>
              <a:lnSpc>
                <a:spcPct val="90000"/>
              </a:lnSpc>
              <a:buFont typeface="Wingdings" pitchFamily="2" charset="2"/>
              <a:buNone/>
            </a:pPr>
            <a:r>
              <a:rPr lang="en-US" sz="2800" b="1" dirty="0">
                <a:solidFill>
                  <a:schemeClr val="accent1"/>
                </a:solidFill>
              </a:rPr>
              <a:t>Tools for risk management:</a:t>
            </a:r>
          </a:p>
          <a:p>
            <a:pPr>
              <a:lnSpc>
                <a:spcPct val="90000"/>
              </a:lnSpc>
            </a:pPr>
            <a:r>
              <a:rPr lang="en-US" sz="2800" dirty="0"/>
              <a:t>Monte Carlo Simulation</a:t>
            </a:r>
          </a:p>
          <a:p>
            <a:pPr>
              <a:lnSpc>
                <a:spcPct val="90000"/>
              </a:lnSpc>
            </a:pPr>
            <a:r>
              <a:rPr lang="en-US" sz="2800" dirty="0"/>
              <a:t>PERT Simulation</a:t>
            </a:r>
          </a:p>
          <a:p>
            <a:pPr>
              <a:lnSpc>
                <a:spcPct val="90000"/>
              </a:lnSpc>
            </a:pPr>
            <a:r>
              <a:rPr lang="en-US" sz="2800" dirty="0"/>
              <a:t>Decision Trees</a:t>
            </a:r>
          </a:p>
          <a:p>
            <a:pPr>
              <a:lnSpc>
                <a:spcPct val="90000"/>
              </a:lnSpc>
            </a:pPr>
            <a:r>
              <a:rPr lang="en-US" sz="2800" dirty="0"/>
              <a:t>Risk Analysis</a:t>
            </a:r>
          </a:p>
          <a:p>
            <a:pPr>
              <a:lnSpc>
                <a:spcPct val="90000"/>
              </a:lnSpc>
              <a:buFont typeface="Wingdings" pitchFamily="2" charset="2"/>
              <a:buNone/>
            </a:pPr>
            <a:r>
              <a:rPr lang="en-US" sz="2800" dirty="0"/>
              <a:t>		- Brainstorming</a:t>
            </a:r>
          </a:p>
          <a:p>
            <a:pPr>
              <a:lnSpc>
                <a:spcPct val="90000"/>
              </a:lnSpc>
              <a:buFont typeface="Wingdings" pitchFamily="2" charset="2"/>
              <a:buNone/>
            </a:pPr>
            <a:r>
              <a:rPr lang="en-US" sz="2800" dirty="0"/>
              <a:t>		- Delphi method</a:t>
            </a:r>
          </a:p>
          <a:p>
            <a:pPr>
              <a:lnSpc>
                <a:spcPct val="90000"/>
              </a:lnSpc>
              <a:buFont typeface="Wingdings" pitchFamily="2" charset="2"/>
              <a:buNone/>
            </a:pPr>
            <a:r>
              <a:rPr lang="en-US" sz="2800" dirty="0"/>
              <a:t>		- Sensitivity Analysis</a:t>
            </a:r>
          </a:p>
          <a:p>
            <a:pPr>
              <a:lnSpc>
                <a:spcPct val="90000"/>
              </a:lnSpc>
              <a:buFont typeface="Wingdings" pitchFamily="2" charset="2"/>
              <a:buNone/>
            </a:pPr>
            <a:r>
              <a:rPr lang="en-US" sz="2800" dirty="0"/>
              <a:t>		- SWOT Analysis</a:t>
            </a:r>
            <a:endParaRPr lang="th-TH" sz="2800" dirty="0"/>
          </a:p>
        </p:txBody>
      </p:sp>
      <p:sp>
        <p:nvSpPr>
          <p:cNvPr id="100356" name="Text Box 4"/>
          <p:cNvSpPr txBox="1">
            <a:spLocks noChangeArrowheads="1"/>
          </p:cNvSpPr>
          <p:nvPr/>
        </p:nvSpPr>
        <p:spPr bwMode="auto">
          <a:xfrm>
            <a:off x="6096000" y="4191000"/>
            <a:ext cx="1736725" cy="1190625"/>
          </a:xfrm>
          <a:prstGeom prst="rect">
            <a:avLst/>
          </a:prstGeom>
          <a:noFill/>
          <a:ln w="9525">
            <a:noFill/>
            <a:miter lim="800000"/>
            <a:headEnd/>
            <a:tailEnd/>
          </a:ln>
          <a:effectLst/>
        </p:spPr>
        <p:txBody>
          <a:bodyPr wrap="none">
            <a:spAutoFit/>
          </a:bodyPr>
          <a:lstStyle/>
          <a:p>
            <a:r>
              <a:rPr lang="en-US" dirty="0">
                <a:solidFill>
                  <a:srgbClr val="0000FF"/>
                </a:solidFill>
              </a:rPr>
              <a:t>Strengths</a:t>
            </a:r>
          </a:p>
          <a:p>
            <a:r>
              <a:rPr lang="en-US" dirty="0">
                <a:solidFill>
                  <a:srgbClr val="0000FF"/>
                </a:solidFill>
              </a:rPr>
              <a:t>Weaknesses</a:t>
            </a:r>
          </a:p>
          <a:p>
            <a:r>
              <a:rPr lang="en-US" dirty="0">
                <a:solidFill>
                  <a:srgbClr val="0000FF"/>
                </a:solidFill>
              </a:rPr>
              <a:t>Opportunities</a:t>
            </a:r>
          </a:p>
          <a:p>
            <a:r>
              <a:rPr lang="en-US" dirty="0">
                <a:solidFill>
                  <a:srgbClr val="0000FF"/>
                </a:solidFill>
              </a:rPr>
              <a:t>Threats</a:t>
            </a:r>
            <a:endParaRPr lang="th-TH"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box(in)">
                                      <p:cBhvr>
                                        <p:cTn id="7" dur="500"/>
                                        <p:tgtEl>
                                          <p:spTgt spid="100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endParaRPr lang="en-US" smtClean="0">
              <a:cs typeface="FreesiaUPC" pitchFamily="34" charset="-34"/>
            </a:endParaRPr>
          </a:p>
        </p:txBody>
      </p:sp>
      <p:sp>
        <p:nvSpPr>
          <p:cNvPr id="63491" name="Content Placeholder 2"/>
          <p:cNvSpPr>
            <a:spLocks noGrp="1"/>
          </p:cNvSpPr>
          <p:nvPr>
            <p:ph idx="1"/>
          </p:nvPr>
        </p:nvSpPr>
        <p:spPr>
          <a:xfrm>
            <a:off x="612775" y="2743200"/>
            <a:ext cx="8153400" cy="762000"/>
          </a:xfrm>
        </p:spPr>
        <p:txBody>
          <a:bodyPr>
            <a:normAutofit fontScale="62500" lnSpcReduction="20000"/>
          </a:bodyPr>
          <a:lstStyle/>
          <a:p>
            <a:pPr algn="ctr">
              <a:buNone/>
            </a:pPr>
            <a:r>
              <a:rPr lang="en-US" sz="3600" b="1" dirty="0" smtClean="0">
                <a:solidFill>
                  <a:srgbClr val="0000FF"/>
                </a:solidFill>
              </a:rPr>
              <a:t>The reward of a thing well done </a:t>
            </a:r>
          </a:p>
          <a:p>
            <a:pPr algn="ctr">
              <a:buNone/>
            </a:pPr>
            <a:r>
              <a:rPr lang="en-US" sz="3600" b="1" dirty="0" smtClean="0">
                <a:solidFill>
                  <a:srgbClr val="0000FF"/>
                </a:solidFill>
              </a:rPr>
              <a:t>is to have done it</a:t>
            </a:r>
            <a:endParaRPr lang="en-US" sz="3600" b="1" dirty="0">
              <a:solidFill>
                <a:srgbClr val="0000FF"/>
              </a:solidFill>
            </a:endParaRPr>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5B5C51EF-96A0-4C67-8DFA-D778B8A80656}" type="slidenum">
              <a:rPr lang="en-US" smtClean="0"/>
              <a:pPr>
                <a:defRPr/>
              </a:pPr>
              <a:t>35</a:t>
            </a:fld>
            <a:endParaRPr lang="th-T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endParaRPr lang="en-US"/>
          </a:p>
        </p:txBody>
      </p:sp>
      <p:sp>
        <p:nvSpPr>
          <p:cNvPr id="92163" name="Rectangle 3"/>
          <p:cNvSpPr>
            <a:spLocks noGrp="1" noChangeArrowheads="1"/>
          </p:cNvSpPr>
          <p:nvPr>
            <p:ph sz="quarter" idx="1"/>
          </p:nvPr>
        </p:nvSpPr>
        <p:spPr>
          <a:xfrm>
            <a:off x="457200" y="1066800"/>
            <a:ext cx="8229600" cy="4525963"/>
          </a:xfrm>
        </p:spPr>
        <p:txBody>
          <a:bodyPr/>
          <a:lstStyle/>
          <a:p>
            <a:pPr marL="533400" indent="-533400">
              <a:buFont typeface="Wingdings" pitchFamily="2" charset="2"/>
              <a:buNone/>
            </a:pPr>
            <a:r>
              <a:rPr lang="en-US" dirty="0"/>
              <a:t>Primary purposes of the contracting:</a:t>
            </a:r>
          </a:p>
          <a:p>
            <a:pPr marL="533400" indent="-533400">
              <a:buFont typeface="Wingdings" pitchFamily="2" charset="2"/>
              <a:buAutoNum type="arabicPeriod"/>
            </a:pPr>
            <a:r>
              <a:rPr lang="en-US" dirty="0"/>
              <a:t>It reflects the objectives of both parties</a:t>
            </a:r>
          </a:p>
          <a:p>
            <a:pPr marL="533400" indent="-533400">
              <a:buFont typeface="Wingdings" pitchFamily="2" charset="2"/>
              <a:buAutoNum type="arabicPeriod"/>
            </a:pPr>
            <a:r>
              <a:rPr lang="en-US" dirty="0"/>
              <a:t>It formally documents the rights, duties, obligations, promises of the parties entering into the agreement</a:t>
            </a:r>
          </a:p>
          <a:p>
            <a:pPr marL="533400" indent="-533400">
              <a:buFont typeface="Wingdings" pitchFamily="2" charset="2"/>
              <a:buAutoNum type="arabicPeriod"/>
            </a:pPr>
            <a:r>
              <a:rPr lang="en-US" dirty="0"/>
              <a:t>In the event of a breach, a contract properly written, provides remedies with the full force of the applicable laws.</a:t>
            </a: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30FA1E3E-DACB-463C-99C4-7CA6B02FBBB0}" type="slidenum">
              <a:rPr lang="en-US" smtClean="0"/>
              <a:pPr>
                <a:defRPr/>
              </a:pPr>
              <a:t>5</a:t>
            </a:fld>
            <a:endParaRPr lang="th-TH"/>
          </a:p>
        </p:txBody>
      </p:sp>
      <p:sp>
        <p:nvSpPr>
          <p:cNvPr id="3" name="Content Placeholder 2"/>
          <p:cNvSpPr>
            <a:spLocks noGrp="1"/>
          </p:cNvSpPr>
          <p:nvPr>
            <p:ph sz="quarter" idx="1"/>
          </p:nvPr>
        </p:nvSpPr>
        <p:spPr>
          <a:xfrm>
            <a:off x="612648" y="1143000"/>
            <a:ext cx="8153400" cy="5029200"/>
          </a:xfrm>
        </p:spPr>
        <p:txBody>
          <a:bodyPr/>
          <a:lstStyle/>
          <a:p>
            <a:pPr>
              <a:buNone/>
            </a:pPr>
            <a:r>
              <a:rPr lang="en-US" sz="2800" dirty="0" smtClean="0"/>
              <a:t>Essential Elements of a Valid Contract:</a:t>
            </a:r>
          </a:p>
          <a:p>
            <a:r>
              <a:rPr lang="en-US" sz="2800" dirty="0" smtClean="0"/>
              <a:t>Signed official purchase order</a:t>
            </a:r>
          </a:p>
          <a:p>
            <a:pPr>
              <a:buNone/>
            </a:pPr>
            <a:r>
              <a:rPr lang="en-US" sz="2800" dirty="0" smtClean="0"/>
              <a:t>	</a:t>
            </a:r>
            <a:r>
              <a:rPr lang="en-US" sz="2000" dirty="0" smtClean="0"/>
              <a:t>	</a:t>
            </a:r>
            <a:r>
              <a:rPr lang="en-US" sz="2400" dirty="0" smtClean="0"/>
              <a:t>Including variations to purchase order</a:t>
            </a:r>
          </a:p>
          <a:p>
            <a:pPr>
              <a:buNone/>
            </a:pPr>
            <a:r>
              <a:rPr lang="en-US" sz="2400" dirty="0" smtClean="0"/>
              <a:t>		Scope of supply</a:t>
            </a:r>
          </a:p>
          <a:p>
            <a:pPr>
              <a:buNone/>
            </a:pPr>
            <a:r>
              <a:rPr lang="en-US" sz="2400" dirty="0" smtClean="0"/>
              <a:t>		Delivery requirements</a:t>
            </a:r>
          </a:p>
          <a:p>
            <a:r>
              <a:rPr lang="en-US" sz="2800" dirty="0" smtClean="0"/>
              <a:t>Defined conditions of contract</a:t>
            </a:r>
          </a:p>
          <a:p>
            <a:pPr>
              <a:buNone/>
            </a:pPr>
            <a:r>
              <a:rPr lang="en-US" sz="2800" dirty="0" smtClean="0"/>
              <a:t>		</a:t>
            </a:r>
            <a:r>
              <a:rPr lang="en-US" sz="2400" dirty="0" smtClean="0"/>
              <a:t>Including amendments and modifications</a:t>
            </a:r>
          </a:p>
          <a:p>
            <a:pPr>
              <a:buNone/>
            </a:pPr>
            <a:r>
              <a:rPr lang="en-US" sz="2400" dirty="0" smtClean="0"/>
              <a:t>		Contract plan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4294967295"/>
          </p:nvPr>
        </p:nvSpPr>
        <p:spPr>
          <a:xfrm>
            <a:off x="612648" y="6356350"/>
            <a:ext cx="1981200" cy="365760"/>
          </a:xfrm>
          <a:prstGeom prst="rect">
            <a:avLst/>
          </a:prstGeom>
        </p:spPr>
        <p:txBody>
          <a:bodyPr>
            <a:normAutofit/>
          </a:bodyPr>
          <a:lstStyle/>
          <a:p>
            <a:pPr>
              <a:defRPr/>
            </a:pPr>
            <a:fld id="{30FA1E3E-DACB-463C-99C4-7CA6B02FBBB0}" type="slidenum">
              <a:rPr lang="en-US" smtClean="0"/>
              <a:pPr>
                <a:defRPr/>
              </a:pPr>
              <a:t>6</a:t>
            </a:fld>
            <a:endParaRPr lang="th-TH"/>
          </a:p>
        </p:txBody>
      </p:sp>
      <p:sp>
        <p:nvSpPr>
          <p:cNvPr id="3" name="Content Placeholder 2"/>
          <p:cNvSpPr>
            <a:spLocks noGrp="1"/>
          </p:cNvSpPr>
          <p:nvPr>
            <p:ph sz="quarter" idx="1"/>
          </p:nvPr>
        </p:nvSpPr>
        <p:spPr>
          <a:xfrm>
            <a:off x="457200" y="990600"/>
            <a:ext cx="8229600" cy="4525963"/>
          </a:xfrm>
        </p:spPr>
        <p:txBody>
          <a:bodyPr/>
          <a:lstStyle/>
          <a:p>
            <a:r>
              <a:rPr lang="en-US" sz="2800" dirty="0" smtClean="0"/>
              <a:t>Clear terms of payment</a:t>
            </a:r>
          </a:p>
          <a:p>
            <a:pPr>
              <a:buNone/>
            </a:pPr>
            <a:r>
              <a:rPr lang="en-US" sz="2800" dirty="0" smtClean="0"/>
              <a:t>		</a:t>
            </a:r>
            <a:r>
              <a:rPr lang="en-US" sz="2400" dirty="0" smtClean="0"/>
              <a:t>Payment milestones</a:t>
            </a:r>
            <a:endParaRPr lang="en-US" sz="2800" dirty="0" smtClean="0"/>
          </a:p>
          <a:p>
            <a:r>
              <a:rPr lang="en-US" sz="2800" dirty="0" smtClean="0"/>
              <a:t>Comprehensive technical specifications</a:t>
            </a:r>
          </a:p>
          <a:p>
            <a:pPr>
              <a:buNone/>
            </a:pPr>
            <a:r>
              <a:rPr lang="en-US" sz="2800" dirty="0" smtClean="0"/>
              <a:t>	</a:t>
            </a:r>
            <a:r>
              <a:rPr lang="en-US" sz="2400" dirty="0" smtClean="0"/>
              <a:t>	Technical description and drawings</a:t>
            </a:r>
          </a:p>
          <a:p>
            <a:pPr>
              <a:buNone/>
            </a:pPr>
            <a:r>
              <a:rPr lang="en-US" sz="2400" dirty="0" smtClean="0"/>
              <a:t>		Standards and regulations</a:t>
            </a:r>
          </a:p>
          <a:p>
            <a:pPr>
              <a:buNone/>
            </a:pPr>
            <a:r>
              <a:rPr lang="en-US" sz="2400" dirty="0" smtClean="0"/>
              <a:t>		Quality plan and certification</a:t>
            </a:r>
          </a:p>
          <a:p>
            <a:pPr>
              <a:buNone/>
            </a:pPr>
            <a:r>
              <a:rPr lang="en-US" sz="2400" dirty="0" smtClean="0"/>
              <a:t>		Health, safety and environmental requirements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endParaRPr lang="en-US"/>
          </a:p>
        </p:txBody>
      </p:sp>
      <p:sp>
        <p:nvSpPr>
          <p:cNvPr id="93187" name="Rectangle 3"/>
          <p:cNvSpPr>
            <a:spLocks noGrp="1" noChangeArrowheads="1"/>
          </p:cNvSpPr>
          <p:nvPr>
            <p:ph sz="quarter" idx="1"/>
          </p:nvPr>
        </p:nvSpPr>
        <p:spPr>
          <a:xfrm>
            <a:off x="457200" y="914400"/>
            <a:ext cx="8229600" cy="4525963"/>
          </a:xfrm>
        </p:spPr>
        <p:txBody>
          <a:bodyPr/>
          <a:lstStyle/>
          <a:p>
            <a:pPr>
              <a:buFont typeface="Wingdings" pitchFamily="2" charset="2"/>
              <a:buNone/>
            </a:pPr>
            <a:r>
              <a:rPr lang="en-US" dirty="0"/>
              <a:t>Type of contracts:-</a:t>
            </a:r>
          </a:p>
          <a:p>
            <a:r>
              <a:rPr lang="en-US" dirty="0"/>
              <a:t>Consolidated Sourcing Contract</a:t>
            </a:r>
          </a:p>
          <a:p>
            <a:r>
              <a:rPr lang="en-US" dirty="0" err="1"/>
              <a:t>Alliancing</a:t>
            </a:r>
            <a:r>
              <a:rPr lang="en-US" dirty="0"/>
              <a:t> Contracts</a:t>
            </a:r>
            <a:endParaRPr lang="th-TH" dirty="0"/>
          </a:p>
          <a:p>
            <a:r>
              <a:rPr lang="en-US" dirty="0"/>
              <a:t>Frame Agreement Contracts</a:t>
            </a:r>
          </a:p>
          <a:p>
            <a:r>
              <a:rPr lang="en-US" dirty="0"/>
              <a:t>EPC Contracts</a:t>
            </a:r>
          </a:p>
          <a:p>
            <a:r>
              <a:rPr lang="en-US" dirty="0"/>
              <a:t>Non-commercial Contracts</a:t>
            </a:r>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endParaRPr lang="en-US"/>
          </a:p>
        </p:txBody>
      </p:sp>
      <p:sp>
        <p:nvSpPr>
          <p:cNvPr id="94211" name="Rectangle 3"/>
          <p:cNvSpPr>
            <a:spLocks noGrp="1" noChangeArrowheads="1"/>
          </p:cNvSpPr>
          <p:nvPr>
            <p:ph sz="quarter" idx="1"/>
          </p:nvPr>
        </p:nvSpPr>
        <p:spPr>
          <a:xfrm>
            <a:off x="457200" y="838200"/>
            <a:ext cx="8229600" cy="4525963"/>
          </a:xfrm>
        </p:spPr>
        <p:txBody>
          <a:bodyPr/>
          <a:lstStyle/>
          <a:p>
            <a:pPr>
              <a:buFont typeface="Wingdings" pitchFamily="2" charset="2"/>
              <a:buNone/>
            </a:pPr>
            <a:r>
              <a:rPr lang="en-US" dirty="0">
                <a:solidFill>
                  <a:srgbClr val="0000FF"/>
                </a:solidFill>
              </a:rPr>
              <a:t>Consolidated Sourcing Contracts:</a:t>
            </a:r>
          </a:p>
          <a:p>
            <a:r>
              <a:rPr lang="en-US" dirty="0"/>
              <a:t>Provides total cost focus</a:t>
            </a:r>
          </a:p>
          <a:p>
            <a:r>
              <a:rPr lang="en-US" dirty="0"/>
              <a:t>Creates cycle-time reduction and process improvement</a:t>
            </a:r>
          </a:p>
          <a:p>
            <a:r>
              <a:rPr lang="en-US" dirty="0"/>
              <a:t>Allows full range of products and services</a:t>
            </a:r>
          </a:p>
          <a:p>
            <a:r>
              <a:rPr lang="en-US" dirty="0"/>
              <a:t>Can provide flexibility for users of goods and services</a:t>
            </a:r>
          </a:p>
          <a:p>
            <a:pPr>
              <a:buFont typeface="Wingdings" pitchFamily="2" charset="2"/>
              <a:buNone/>
            </a:pPr>
            <a:r>
              <a:rPr lang="en-US" dirty="0"/>
              <a:t>		</a:t>
            </a:r>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endParaRPr lang="en-US"/>
          </a:p>
        </p:txBody>
      </p:sp>
      <p:sp>
        <p:nvSpPr>
          <p:cNvPr id="95235" name="Rectangle 3"/>
          <p:cNvSpPr>
            <a:spLocks noGrp="1" noChangeArrowheads="1"/>
          </p:cNvSpPr>
          <p:nvPr>
            <p:ph sz="quarter" idx="1"/>
          </p:nvPr>
        </p:nvSpPr>
        <p:spPr>
          <a:xfrm>
            <a:off x="457200" y="914400"/>
            <a:ext cx="8229600" cy="4525963"/>
          </a:xfrm>
        </p:spPr>
        <p:txBody>
          <a:bodyPr/>
          <a:lstStyle/>
          <a:p>
            <a:pPr>
              <a:buFont typeface="Wingdings" pitchFamily="2" charset="2"/>
              <a:buNone/>
            </a:pPr>
            <a:r>
              <a:rPr lang="en-US" dirty="0" err="1">
                <a:solidFill>
                  <a:srgbClr val="0000FF"/>
                </a:solidFill>
              </a:rPr>
              <a:t>Alliancing</a:t>
            </a:r>
            <a:r>
              <a:rPr lang="en-US" dirty="0">
                <a:solidFill>
                  <a:srgbClr val="0000FF"/>
                </a:solidFill>
              </a:rPr>
              <a:t> Contracts:</a:t>
            </a:r>
          </a:p>
          <a:p>
            <a:r>
              <a:rPr lang="en-US" dirty="0"/>
              <a:t>Clients and Contractors in partnership (teamwork)</a:t>
            </a:r>
          </a:p>
          <a:p>
            <a:r>
              <a:rPr lang="en-US" dirty="0"/>
              <a:t>Set duration of time</a:t>
            </a:r>
          </a:p>
          <a:p>
            <a:r>
              <a:rPr lang="en-US" dirty="0"/>
              <a:t>“Fit for Purpose” equipment and services</a:t>
            </a:r>
          </a:p>
          <a:p>
            <a:r>
              <a:rPr lang="en-US" dirty="0"/>
              <a:t>Work together to reduce time and cost</a:t>
            </a:r>
            <a:endParaRPr lang="th-TH" dirty="0"/>
          </a:p>
        </p:txBody>
      </p:sp>
    </p:spTree>
  </p:cSld>
  <p:clrMapOvr>
    <a:masterClrMapping/>
  </p:clrMapOvr>
</p:sld>
</file>

<file path=ppt/theme/theme1.xml><?xml version="1.0" encoding="utf-8"?>
<a:theme xmlns:a="http://schemas.openxmlformats.org/drawingml/2006/main" name="People">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People</Template>
  <TotalTime>13</TotalTime>
  <Words>954</Words>
  <Application>Microsoft Office PowerPoint</Application>
  <PresentationFormat>นำเสนอทางหน้าจอ (4:3)</PresentationFormat>
  <Paragraphs>216</Paragraphs>
  <Slides>35</Slides>
  <Notes>0</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35</vt:i4>
      </vt:variant>
    </vt:vector>
  </HeadingPairs>
  <TitlesOfParts>
    <vt:vector size="36" baseType="lpstr">
      <vt:lpstr>People</vt:lpstr>
      <vt:lpstr>ภาพนิ่ง 1</vt:lpstr>
      <vt:lpstr>Contract Management</vt:lpstr>
      <vt:lpstr>ภาพนิ่ง 3</vt:lpstr>
      <vt:lpstr>ภาพนิ่ง 4</vt:lpstr>
      <vt:lpstr>ภาพนิ่ง 5</vt:lpstr>
      <vt:lpstr>ภาพนิ่ง 6</vt:lpstr>
      <vt:lpstr>ภาพนิ่ง 7</vt:lpstr>
      <vt:lpstr>ภาพนิ่ง 8</vt:lpstr>
      <vt:lpstr>ภาพนิ่ง 9</vt:lpstr>
      <vt:lpstr>ภาพนิ่ง 10</vt:lpstr>
      <vt:lpstr>ภาพนิ่ง 11</vt:lpstr>
      <vt:lpstr>ภาพนิ่ง 12</vt:lpstr>
      <vt:lpstr>ภาพนิ่ง 13</vt:lpstr>
      <vt:lpstr>ภาพนิ่ง 14</vt:lpstr>
      <vt:lpstr>ภาพนิ่ง 15</vt:lpstr>
      <vt:lpstr>Contract Administration</vt:lpstr>
      <vt:lpstr>ภาพนิ่ง 17</vt:lpstr>
      <vt:lpstr>Managing Disputes</vt:lpstr>
      <vt:lpstr>ภาพนิ่ง 19</vt:lpstr>
      <vt:lpstr>ภาพนิ่ง 20</vt:lpstr>
      <vt:lpstr>Implement of the Contract</vt:lpstr>
      <vt:lpstr>ภาพนิ่ง 22</vt:lpstr>
      <vt:lpstr>WHAT FORMS THE CONTRACT</vt:lpstr>
      <vt:lpstr>ภาพนิ่ง 24</vt:lpstr>
      <vt:lpstr>Risk Management</vt:lpstr>
      <vt:lpstr>ภาพนิ่ง 26</vt:lpstr>
      <vt:lpstr>ภาพนิ่ง 27</vt:lpstr>
      <vt:lpstr>Step 1 Risk Identification</vt:lpstr>
      <vt:lpstr>ภาพนิ่ง 29</vt:lpstr>
      <vt:lpstr>Step 2 Risk Assessment</vt:lpstr>
      <vt:lpstr>ภาพนิ่ง 31</vt:lpstr>
      <vt:lpstr>Step 3 Risk Response</vt:lpstr>
      <vt:lpstr>Step 4 Risk Response Control</vt:lpstr>
      <vt:lpstr>ภาพนิ่ง 34</vt:lpstr>
      <vt:lpstr>ภาพนิ่ง 35</vt:lpstr>
    </vt:vector>
  </TitlesOfParts>
  <Company>PTT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Technology</dc:creator>
  <cp:lastModifiedBy>inc-atom01</cp:lastModifiedBy>
  <cp:revision>4</cp:revision>
  <dcterms:created xsi:type="dcterms:W3CDTF">2012-02-10T06:20:29Z</dcterms:created>
  <dcterms:modified xsi:type="dcterms:W3CDTF">2012-02-10T07:17:49Z</dcterms:modified>
</cp:coreProperties>
</file>