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3" r:id="rId1"/>
  </p:sldMasterIdLst>
  <p:notesMasterIdLst>
    <p:notesMasterId r:id="rId63"/>
  </p:notesMasterIdLst>
  <p:sldIdLst>
    <p:sldId id="318" r:id="rId2"/>
    <p:sldId id="262" r:id="rId3"/>
    <p:sldId id="263" r:id="rId4"/>
    <p:sldId id="264" r:id="rId5"/>
    <p:sldId id="269" r:id="rId6"/>
    <p:sldId id="265" r:id="rId7"/>
    <p:sldId id="267" r:id="rId8"/>
    <p:sldId id="268" r:id="rId9"/>
    <p:sldId id="319" r:id="rId10"/>
    <p:sldId id="320" r:id="rId11"/>
    <p:sldId id="270" r:id="rId12"/>
    <p:sldId id="271" r:id="rId13"/>
    <p:sldId id="272" r:id="rId14"/>
    <p:sldId id="273" r:id="rId15"/>
    <p:sldId id="274" r:id="rId16"/>
    <p:sldId id="275" r:id="rId17"/>
    <p:sldId id="276" r:id="rId18"/>
    <p:sldId id="277" r:id="rId19"/>
    <p:sldId id="278" r:id="rId20"/>
    <p:sldId id="279" r:id="rId21"/>
    <p:sldId id="280" r:id="rId22"/>
    <p:sldId id="321" r:id="rId23"/>
    <p:sldId id="322" r:id="rId24"/>
    <p:sldId id="323" r:id="rId25"/>
    <p:sldId id="324" r:id="rId26"/>
    <p:sldId id="281" r:id="rId27"/>
    <p:sldId id="285" r:id="rId28"/>
    <p:sldId id="327" r:id="rId29"/>
    <p:sldId id="328" r:id="rId30"/>
    <p:sldId id="286" r:id="rId31"/>
    <p:sldId id="282" r:id="rId32"/>
    <p:sldId id="283" r:id="rId33"/>
    <p:sldId id="284" r:id="rId34"/>
    <p:sldId id="288" r:id="rId35"/>
    <p:sldId id="314" r:id="rId36"/>
    <p:sldId id="315" r:id="rId37"/>
    <p:sldId id="293" r:id="rId38"/>
    <p:sldId id="294" r:id="rId39"/>
    <p:sldId id="295" r:id="rId40"/>
    <p:sldId id="296" r:id="rId41"/>
    <p:sldId id="297" r:id="rId42"/>
    <p:sldId id="325" r:id="rId43"/>
    <p:sldId id="326" r:id="rId44"/>
    <p:sldId id="303" r:id="rId45"/>
    <p:sldId id="304" r:id="rId46"/>
    <p:sldId id="305" r:id="rId47"/>
    <p:sldId id="306" r:id="rId48"/>
    <p:sldId id="298" r:id="rId49"/>
    <p:sldId id="299" r:id="rId50"/>
    <p:sldId id="300" r:id="rId51"/>
    <p:sldId id="301" r:id="rId52"/>
    <p:sldId id="302" r:id="rId53"/>
    <p:sldId id="307" r:id="rId54"/>
    <p:sldId id="308" r:id="rId55"/>
    <p:sldId id="309" r:id="rId56"/>
    <p:sldId id="310" r:id="rId57"/>
    <p:sldId id="311" r:id="rId58"/>
    <p:sldId id="312" r:id="rId59"/>
    <p:sldId id="316" r:id="rId60"/>
    <p:sldId id="313" r:id="rId61"/>
    <p:sldId id="289" r:id="rId62"/>
  </p:sldIdLst>
  <p:sldSz cx="9144000" cy="6858000" type="screen4x3"/>
  <p:notesSz cx="7099300" cy="10234613"/>
  <p:defaultTextStyle>
    <a:defPPr>
      <a:defRPr lang="th-TH"/>
    </a:defPPr>
    <a:lvl1pPr algn="l" rtl="0" fontAlgn="base">
      <a:spcBef>
        <a:spcPct val="0"/>
      </a:spcBef>
      <a:spcAft>
        <a:spcPct val="0"/>
      </a:spcAft>
      <a:defRPr kern="1200">
        <a:solidFill>
          <a:schemeClr val="tx1"/>
        </a:solidFill>
        <a:latin typeface="Verdana"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Verdana"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Verdana"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Verdana"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Verdana" pitchFamily="34" charset="0"/>
        <a:ea typeface="+mn-ea"/>
        <a:cs typeface="Angsana New" pitchFamily="18" charset="-34"/>
      </a:defRPr>
    </a:lvl5pPr>
    <a:lvl6pPr marL="2286000" algn="l" defTabSz="914400" rtl="0" eaLnBrk="1" latinLnBrk="0" hangingPunct="1">
      <a:defRPr kern="1200">
        <a:solidFill>
          <a:schemeClr val="tx1"/>
        </a:solidFill>
        <a:latin typeface="Verdana" pitchFamily="34" charset="0"/>
        <a:ea typeface="+mn-ea"/>
        <a:cs typeface="Angsana New" pitchFamily="18" charset="-34"/>
      </a:defRPr>
    </a:lvl6pPr>
    <a:lvl7pPr marL="2743200" algn="l" defTabSz="914400" rtl="0" eaLnBrk="1" latinLnBrk="0" hangingPunct="1">
      <a:defRPr kern="1200">
        <a:solidFill>
          <a:schemeClr val="tx1"/>
        </a:solidFill>
        <a:latin typeface="Verdana" pitchFamily="34" charset="0"/>
        <a:ea typeface="+mn-ea"/>
        <a:cs typeface="Angsana New" pitchFamily="18" charset="-34"/>
      </a:defRPr>
    </a:lvl7pPr>
    <a:lvl8pPr marL="3200400" algn="l" defTabSz="914400" rtl="0" eaLnBrk="1" latinLnBrk="0" hangingPunct="1">
      <a:defRPr kern="1200">
        <a:solidFill>
          <a:schemeClr val="tx1"/>
        </a:solidFill>
        <a:latin typeface="Verdana" pitchFamily="34" charset="0"/>
        <a:ea typeface="+mn-ea"/>
        <a:cs typeface="Angsana New" pitchFamily="18" charset="-34"/>
      </a:defRPr>
    </a:lvl8pPr>
    <a:lvl9pPr marL="3657600" algn="l" defTabSz="914400" rtl="0" eaLnBrk="1" latinLnBrk="0" hangingPunct="1">
      <a:defRPr kern="1200">
        <a:solidFill>
          <a:schemeClr val="tx1"/>
        </a:solidFill>
        <a:latin typeface="Verdana"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BCFF01"/>
    <a:srgbClr val="99CC00"/>
    <a:srgbClr val="0000FF"/>
    <a:srgbClr val="E6FE06"/>
    <a:srgbClr val="1EC5E6"/>
    <a:srgbClr val="CC00CC"/>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644" autoAdjust="0"/>
    <p:restoredTop sz="94660"/>
  </p:normalViewPr>
  <p:slideViewPr>
    <p:cSldViewPr>
      <p:cViewPr>
        <p:scale>
          <a:sx n="66" d="100"/>
          <a:sy n="66" d="100"/>
        </p:scale>
        <p:origin x="-1494" y="-6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atin typeface="Arial" charset="0"/>
              </a:defRPr>
            </a:lvl1pPr>
          </a:lstStyle>
          <a:p>
            <a:pPr>
              <a:defRPr/>
            </a:pPr>
            <a:endParaRPr lang="th-TH"/>
          </a:p>
        </p:txBody>
      </p:sp>
      <p:sp>
        <p:nvSpPr>
          <p:cNvPr id="77827"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pPr>
              <a:defRPr/>
            </a:pPr>
            <a:endParaRPr lang="th-TH"/>
          </a:p>
        </p:txBody>
      </p:sp>
      <p:sp>
        <p:nvSpPr>
          <p:cNvPr id="6554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th-TH" noProof="0" smtClean="0"/>
              <a:t>Click to edit Master text styles</a:t>
            </a:r>
          </a:p>
          <a:p>
            <a:pPr lvl="1"/>
            <a:r>
              <a:rPr lang="th-TH" noProof="0" smtClean="0"/>
              <a:t>Second level</a:t>
            </a:r>
          </a:p>
          <a:p>
            <a:pPr lvl="2"/>
            <a:r>
              <a:rPr lang="th-TH" noProof="0" smtClean="0"/>
              <a:t>Third level</a:t>
            </a:r>
          </a:p>
          <a:p>
            <a:pPr lvl="3"/>
            <a:r>
              <a:rPr lang="th-TH" noProof="0" smtClean="0"/>
              <a:t>Fourth level</a:t>
            </a:r>
          </a:p>
          <a:p>
            <a:pPr lvl="4"/>
            <a:r>
              <a:rPr lang="th-TH" noProof="0" smtClean="0"/>
              <a:t>Fifth level</a:t>
            </a:r>
          </a:p>
        </p:txBody>
      </p:sp>
      <p:sp>
        <p:nvSpPr>
          <p:cNvPr id="7783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atin typeface="Arial" charset="0"/>
              </a:defRPr>
            </a:lvl1pPr>
          </a:lstStyle>
          <a:p>
            <a:pPr>
              <a:defRPr/>
            </a:pPr>
            <a:endParaRPr lang="th-TH"/>
          </a:p>
        </p:txBody>
      </p:sp>
      <p:sp>
        <p:nvSpPr>
          <p:cNvPr id="7783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pPr>
              <a:defRPr/>
            </a:pPr>
            <a:fld id="{AAB1BA63-8255-40FF-BF74-C62338ED50A1}" type="slidenum">
              <a:rPr lang="en-US"/>
              <a:pPr>
                <a:defRPr/>
              </a:pPr>
              <a:t>‹#›</a:t>
            </a:fld>
            <a:endParaRPr lang="th-TH"/>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mn-ea"/>
        <a:cs typeface="Tahoma" pitchFamily="34" charset="0"/>
      </a:defRPr>
    </a:lvl1pPr>
    <a:lvl2pPr marL="457200" algn="l" rtl="0" eaLnBrk="0" fontAlgn="base" hangingPunct="0">
      <a:spcBef>
        <a:spcPct val="30000"/>
      </a:spcBef>
      <a:spcAft>
        <a:spcPct val="0"/>
      </a:spcAft>
      <a:defRPr kern="1200">
        <a:solidFill>
          <a:schemeClr val="tx1"/>
        </a:solidFill>
        <a:latin typeface="Arial" charset="0"/>
        <a:ea typeface="+mn-ea"/>
        <a:cs typeface="Tahoma" pitchFamily="34" charset="0"/>
      </a:defRPr>
    </a:lvl2pPr>
    <a:lvl3pPr marL="914400" algn="l" rtl="0" eaLnBrk="0" fontAlgn="base" hangingPunct="0">
      <a:spcBef>
        <a:spcPct val="30000"/>
      </a:spcBef>
      <a:spcAft>
        <a:spcPct val="0"/>
      </a:spcAft>
      <a:defRPr kern="1200">
        <a:solidFill>
          <a:schemeClr val="tx1"/>
        </a:solidFill>
        <a:latin typeface="Arial" charset="0"/>
        <a:ea typeface="+mn-ea"/>
        <a:cs typeface="Tahoma" pitchFamily="34" charset="0"/>
      </a:defRPr>
    </a:lvl3pPr>
    <a:lvl4pPr marL="1371600" algn="l" rtl="0" eaLnBrk="0" fontAlgn="base" hangingPunct="0">
      <a:spcBef>
        <a:spcPct val="30000"/>
      </a:spcBef>
      <a:spcAft>
        <a:spcPct val="0"/>
      </a:spcAft>
      <a:defRPr kern="1200">
        <a:solidFill>
          <a:schemeClr val="tx1"/>
        </a:solidFill>
        <a:latin typeface="Arial" charset="0"/>
        <a:ea typeface="+mn-ea"/>
        <a:cs typeface="Tahoma" pitchFamily="34" charset="0"/>
      </a:defRPr>
    </a:lvl4pPr>
    <a:lvl5pPr marL="1828800" algn="l" rtl="0" eaLnBrk="0" fontAlgn="base" hangingPunct="0">
      <a:spcBef>
        <a:spcPct val="30000"/>
      </a:spcBef>
      <a:spcAft>
        <a:spcPct val="0"/>
      </a:spcAft>
      <a:defRPr kern="1200">
        <a:solidFill>
          <a:schemeClr val="tx1"/>
        </a:solidFill>
        <a:latin typeface="Arial"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B3E61B14-AB5D-43A7-ADDB-FE66F3B4D13F}" type="slidenum">
              <a:rPr lang="en-US" smtClean="0"/>
              <a:pPr/>
              <a:t>8</a:t>
            </a:fld>
            <a:endParaRPr lang="th-TH"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Text Box 29"/>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13"/>
              </a:rPr>
              <a:t>Free Powerpoint Templates</a:t>
            </a:r>
            <a:endParaRPr lang="fr-FR"/>
          </a:p>
        </p:txBody>
      </p:sp>
      <p:pic>
        <p:nvPicPr>
          <p:cNvPr id="1052" name="Picture 28" descr="2"/>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a:solidFill>
                  <a:schemeClr val="bg1"/>
                </a:solidFill>
              </a:rPr>
              <a:t>Page </a:t>
            </a:r>
            <a:fld id="{B64FCAFF-BC26-4CDF-A5FB-5C6B9E3A2DF5}"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Text Box 24"/>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2"/>
              </a:rPr>
              <a:t>Free Powerpoint Templates</a:t>
            </a:r>
            <a:endParaRPr lang="fr-FR"/>
          </a:p>
        </p:txBody>
      </p:sp>
      <p:pic>
        <p:nvPicPr>
          <p:cNvPr id="2071" name="Picture 23" desc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 y="1002131"/>
            <a:ext cx="6324599" cy="979069"/>
          </a:xfrm>
          <a:prstGeom prst="rect">
            <a:avLst/>
          </a:prstGeom>
          <a:noFill/>
          <a:ln w="9525">
            <a:noFill/>
            <a:miter lim="800000"/>
            <a:headEnd/>
            <a:tailEnd/>
          </a:ln>
          <a:effectLst/>
        </p:spPr>
        <p:txBody>
          <a:bodyPr wrap="square" lIns="180000" tIns="180000" rIns="180000" bIns="180000">
            <a:spAutoFit/>
          </a:bodyPr>
          <a:lstStyle/>
          <a:p>
            <a:pPr algn="ctr"/>
            <a:r>
              <a:rPr lang="en-US" sz="4000" b="1" dirty="0" smtClean="0">
                <a:solidFill>
                  <a:srgbClr val="0000FF"/>
                </a:solidFill>
              </a:rPr>
              <a:t>Project Planning</a:t>
            </a:r>
            <a:endParaRPr lang="fr-FR" sz="2800" b="1" i="1" dirty="0">
              <a:solidFill>
                <a:srgbClr val="0000FF"/>
              </a:solidFill>
            </a:endParaRPr>
          </a:p>
        </p:txBody>
      </p:sp>
      <p:sp>
        <p:nvSpPr>
          <p:cNvPr id="5" name="Rectangle 3"/>
          <p:cNvSpPr>
            <a:spLocks noGrp="1" noChangeArrowheads="1"/>
          </p:cNvSpPr>
          <p:nvPr>
            <p:ph type="subTitle" idx="1"/>
          </p:nvPr>
        </p:nvSpPr>
        <p:spPr>
          <a:xfrm>
            <a:off x="76200" y="4724400"/>
            <a:ext cx="4724400" cy="1752600"/>
          </a:xfrm>
        </p:spPr>
        <p:txBody>
          <a:bodyPr>
            <a:normAutofit fontScale="92500"/>
          </a:bodyPr>
          <a:lstStyle/>
          <a:p>
            <a:pPr algn="l" fontAlgn="auto">
              <a:lnSpc>
                <a:spcPct val="80000"/>
              </a:lnSpc>
              <a:spcAft>
                <a:spcPts val="0"/>
              </a:spcAft>
              <a:buFont typeface="Arial" pitchFamily="34" charset="0"/>
              <a:buChar char="•"/>
              <a:defRPr/>
            </a:pPr>
            <a:r>
              <a:rPr lang="en-US" sz="2400" b="1" dirty="0" smtClean="0">
                <a:cs typeface="FreesiaUPC" pitchFamily="34" charset="-34"/>
              </a:rPr>
              <a:t>Organization Structure &amp; Culture</a:t>
            </a:r>
          </a:p>
          <a:p>
            <a:pPr algn="l" fontAlgn="auto">
              <a:lnSpc>
                <a:spcPct val="80000"/>
              </a:lnSpc>
              <a:spcAft>
                <a:spcPts val="0"/>
              </a:spcAft>
              <a:buFont typeface="Arial" pitchFamily="34" charset="0"/>
              <a:buChar char="•"/>
              <a:defRPr/>
            </a:pPr>
            <a:r>
              <a:rPr lang="en-US" sz="2400" b="1" dirty="0" smtClean="0">
                <a:cs typeface="FreesiaUPC" pitchFamily="34" charset="-34"/>
              </a:rPr>
              <a:t>Work Breakdown Structure</a:t>
            </a:r>
          </a:p>
          <a:p>
            <a:pPr algn="l" fontAlgn="auto">
              <a:lnSpc>
                <a:spcPct val="80000"/>
              </a:lnSpc>
              <a:spcAft>
                <a:spcPts val="0"/>
              </a:spcAft>
              <a:buFont typeface="Arial" pitchFamily="34" charset="0"/>
              <a:buChar char="•"/>
              <a:defRPr/>
            </a:pPr>
            <a:r>
              <a:rPr lang="en-US" sz="2400" b="1" dirty="0" smtClean="0">
                <a:cs typeface="FreesiaUPC" pitchFamily="34" charset="-34"/>
              </a:rPr>
              <a:t>Responsibility Matrix</a:t>
            </a:r>
          </a:p>
          <a:p>
            <a:pPr algn="l" fontAlgn="auto">
              <a:lnSpc>
                <a:spcPct val="80000"/>
              </a:lnSpc>
              <a:spcAft>
                <a:spcPts val="0"/>
              </a:spcAft>
              <a:buFont typeface="Arial" pitchFamily="34" charset="0"/>
              <a:buChar char="•"/>
              <a:defRPr/>
            </a:pPr>
            <a:r>
              <a:rPr lang="en-US" sz="2400" b="1" dirty="0" smtClean="0">
                <a:cs typeface="FreesiaUPC" pitchFamily="34" charset="-34"/>
              </a:rPr>
              <a:t>Manpower Plan</a:t>
            </a:r>
          </a:p>
          <a:p>
            <a:pPr algn="l" fontAlgn="auto">
              <a:lnSpc>
                <a:spcPct val="80000"/>
              </a:lnSpc>
              <a:spcAft>
                <a:spcPts val="0"/>
              </a:spcAft>
              <a:buFont typeface="Arial" pitchFamily="34" charset="0"/>
              <a:buChar char="•"/>
              <a:defRPr/>
            </a:pPr>
            <a:r>
              <a:rPr lang="en-US" sz="2400" b="1" dirty="0" smtClean="0">
                <a:cs typeface="FreesiaUPC" pitchFamily="34" charset="-34"/>
              </a:rPr>
              <a:t>Project Planning</a:t>
            </a:r>
            <a:endParaRPr lang="en-US" sz="2400" b="1" dirty="0"/>
          </a:p>
        </p:txBody>
      </p:sp>
      <p:sp>
        <p:nvSpPr>
          <p:cNvPr id="6" name="Text Box 6"/>
          <p:cNvSpPr txBox="1">
            <a:spLocks noChangeArrowheads="1"/>
          </p:cNvSpPr>
          <p:nvPr/>
        </p:nvSpPr>
        <p:spPr bwMode="auto">
          <a:xfrm>
            <a:off x="0" y="2024997"/>
            <a:ext cx="6324599" cy="794403"/>
          </a:xfrm>
          <a:prstGeom prst="rect">
            <a:avLst/>
          </a:prstGeom>
          <a:noFill/>
          <a:ln w="9525">
            <a:noFill/>
            <a:miter lim="800000"/>
            <a:headEnd/>
            <a:tailEnd/>
          </a:ln>
          <a:effectLst/>
        </p:spPr>
        <p:txBody>
          <a:bodyPr wrap="square" lIns="180000" tIns="180000" rIns="180000" bIns="180000">
            <a:spAutoFit/>
          </a:bodyPr>
          <a:lstStyle/>
          <a:p>
            <a:pPr algn="ctr"/>
            <a:r>
              <a:rPr lang="en-US" sz="2800" b="1" dirty="0" smtClean="0">
                <a:solidFill>
                  <a:srgbClr val="0000FF"/>
                </a:solidFill>
              </a:rPr>
              <a:t>Class 2</a:t>
            </a:r>
            <a:endParaRPr lang="fr-FR" b="1" i="1"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405333" y="1333933"/>
            <a:ext cx="6333334" cy="3466667"/>
          </a:xfrm>
          <a:prstGeom prst="rect">
            <a:avLst/>
          </a:prstGeom>
          <a:noFill/>
          <a:ln w="9525">
            <a:noFill/>
            <a:miter lim="800000"/>
            <a:headEnd/>
            <a:tailEnd/>
          </a:ln>
        </p:spPr>
      </p:pic>
      <p:sp>
        <p:nvSpPr>
          <p:cNvPr id="5" name="TextBox 4"/>
          <p:cNvSpPr txBox="1"/>
          <p:nvPr/>
        </p:nvSpPr>
        <p:spPr>
          <a:xfrm>
            <a:off x="2895600" y="880485"/>
            <a:ext cx="3633495" cy="369332"/>
          </a:xfrm>
          <a:prstGeom prst="rect">
            <a:avLst/>
          </a:prstGeom>
          <a:noFill/>
        </p:spPr>
        <p:txBody>
          <a:bodyPr wrap="none" rtlCol="0">
            <a:spAutoFit/>
          </a:bodyPr>
          <a:lstStyle/>
          <a:p>
            <a:r>
              <a:rPr lang="en-US" dirty="0" smtClean="0"/>
              <a:t>Strong Organizational Pattern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2. Dedicated Teams</a:t>
            </a:r>
            <a:endParaRPr lang="th-TH" sz="3600" b="1" dirty="0" smtClean="0">
              <a:solidFill>
                <a:srgbClr val="0000FF"/>
              </a:solidFill>
            </a:endParaRPr>
          </a:p>
        </p:txBody>
      </p:sp>
      <p:sp>
        <p:nvSpPr>
          <p:cNvPr id="18436" name="Rectangle 3"/>
          <p:cNvSpPr>
            <a:spLocks noGrp="1" noChangeArrowheads="1"/>
          </p:cNvSpPr>
          <p:nvPr>
            <p:ph idx="1"/>
          </p:nvPr>
        </p:nvSpPr>
        <p:spPr>
          <a:xfrm>
            <a:off x="457200" y="1219200"/>
            <a:ext cx="8229600" cy="4525963"/>
          </a:xfrm>
        </p:spPr>
        <p:txBody>
          <a:bodyPr/>
          <a:lstStyle/>
          <a:p>
            <a:pPr eaLnBrk="1" hangingPunct="1"/>
            <a:r>
              <a:rPr lang="en-US" sz="2400" dirty="0" smtClean="0">
                <a:cs typeface="FreesiaUPC" pitchFamily="34" charset="-34"/>
              </a:rPr>
              <a:t>Teams operate as separate units from the rest of the parent organization</a:t>
            </a:r>
          </a:p>
          <a:p>
            <a:pPr eaLnBrk="1" hangingPunct="1"/>
            <a:r>
              <a:rPr lang="en-US" sz="2400" dirty="0" smtClean="0">
                <a:cs typeface="FreesiaUPC" pitchFamily="34" charset="-34"/>
              </a:rPr>
              <a:t>A full-time project manager is designated</a:t>
            </a:r>
            <a:endParaRPr lang="th-TH" sz="2400" dirty="0" smtClean="0"/>
          </a:p>
        </p:txBody>
      </p:sp>
      <p:sp>
        <p:nvSpPr>
          <p:cNvPr id="18435"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9EFB66B1-5F1C-408A-B26E-7F42FCB02748}" type="slidenum">
              <a:rPr lang="en-US" smtClean="0"/>
              <a:pPr/>
              <a:t>11</a:t>
            </a:fld>
            <a:endParaRPr lang="th-TH" smtClean="0"/>
          </a:p>
        </p:txBody>
      </p:sp>
      <p:pic>
        <p:nvPicPr>
          <p:cNvPr id="4098" name="Picture 2"/>
          <p:cNvPicPr>
            <a:picLocks noChangeAspect="1" noChangeArrowheads="1"/>
          </p:cNvPicPr>
          <p:nvPr/>
        </p:nvPicPr>
        <p:blipFill>
          <a:blip r:embed="rId2" cstate="print"/>
          <a:srcRect/>
          <a:stretch>
            <a:fillRect/>
          </a:stretch>
        </p:blipFill>
        <p:spPr bwMode="auto">
          <a:xfrm>
            <a:off x="1619250" y="2590800"/>
            <a:ext cx="6305550" cy="35909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r" eaLnBrk="1" hangingPunct="1"/>
            <a:r>
              <a:rPr lang="en-US" sz="2800" smtClean="0">
                <a:cs typeface="FreesiaUPC" pitchFamily="34" charset="-34"/>
              </a:rPr>
              <a:t>Dedicated Teams</a:t>
            </a:r>
            <a:endParaRPr lang="th-TH" sz="2800" smtClean="0"/>
          </a:p>
        </p:txBody>
      </p:sp>
      <p:sp>
        <p:nvSpPr>
          <p:cNvPr id="19460" name="Rectangle 3"/>
          <p:cNvSpPr>
            <a:spLocks noGrp="1" noChangeArrowheads="1"/>
          </p:cNvSpPr>
          <p:nvPr>
            <p:ph idx="1"/>
          </p:nvPr>
        </p:nvSpPr>
        <p:spPr>
          <a:xfrm>
            <a:off x="457200" y="1447800"/>
            <a:ext cx="8229600" cy="4525963"/>
          </a:xfrm>
        </p:spPr>
        <p:txBody>
          <a:bodyPr/>
          <a:lstStyle/>
          <a:p>
            <a:pPr eaLnBrk="1" hangingPunct="1">
              <a:buFont typeface="Wingdings" pitchFamily="2" charset="2"/>
              <a:buNone/>
            </a:pPr>
            <a:r>
              <a:rPr lang="en-US" dirty="0" smtClean="0">
                <a:cs typeface="FreesiaUPC" pitchFamily="34" charset="-34"/>
              </a:rPr>
              <a:t>Advantages:-</a:t>
            </a:r>
          </a:p>
          <a:p>
            <a:pPr eaLnBrk="1" hangingPunct="1"/>
            <a:r>
              <a:rPr lang="en-US" dirty="0" smtClean="0">
                <a:cs typeface="FreesiaUPC" pitchFamily="34" charset="-34"/>
              </a:rPr>
              <a:t>Completing a project that does not directly disrupt ongoing operations</a:t>
            </a:r>
          </a:p>
          <a:p>
            <a:pPr eaLnBrk="1" hangingPunct="1"/>
            <a:r>
              <a:rPr lang="en-US" dirty="0" smtClean="0">
                <a:cs typeface="FreesiaUPC" pitchFamily="34" charset="-34"/>
              </a:rPr>
              <a:t>Projects tend to get done more quickly</a:t>
            </a:r>
          </a:p>
          <a:p>
            <a:pPr eaLnBrk="1" hangingPunct="1"/>
            <a:r>
              <a:rPr lang="en-US" dirty="0" smtClean="0">
                <a:cs typeface="FreesiaUPC" pitchFamily="34" charset="-34"/>
              </a:rPr>
              <a:t>High level of motivation and cohesiveness often emerges within the project team</a:t>
            </a:r>
            <a:endParaRPr lang="th-TH" dirty="0" smtClean="0"/>
          </a:p>
        </p:txBody>
      </p:sp>
      <p:sp>
        <p:nvSpPr>
          <p:cNvPr id="19459"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0C08D035-18BD-4000-A40F-7C5C6324BD72}" type="slidenum">
              <a:rPr lang="en-US" smtClean="0"/>
              <a:pPr/>
              <a:t>12</a:t>
            </a:fld>
            <a:endParaRPr lang="th-TH"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r" eaLnBrk="1" hangingPunct="1"/>
            <a:r>
              <a:rPr lang="en-US" sz="2800" smtClean="0">
                <a:cs typeface="FreesiaUPC" pitchFamily="34" charset="-34"/>
              </a:rPr>
              <a:t>Dedicated Teams</a:t>
            </a:r>
            <a:endParaRPr lang="th-TH" sz="2800" smtClean="0"/>
          </a:p>
        </p:txBody>
      </p:sp>
      <p:sp>
        <p:nvSpPr>
          <p:cNvPr id="20484" name="Rectangle 3"/>
          <p:cNvSpPr>
            <a:spLocks noGrp="1" noChangeArrowheads="1"/>
          </p:cNvSpPr>
          <p:nvPr>
            <p:ph idx="1"/>
          </p:nvPr>
        </p:nvSpPr>
        <p:spPr>
          <a:xfrm>
            <a:off x="457200" y="1219200"/>
            <a:ext cx="8229600" cy="4525963"/>
          </a:xfrm>
        </p:spPr>
        <p:txBody>
          <a:bodyPr/>
          <a:lstStyle/>
          <a:p>
            <a:pPr eaLnBrk="1" hangingPunct="1">
              <a:buFont typeface="Wingdings" pitchFamily="2" charset="2"/>
              <a:buNone/>
            </a:pPr>
            <a:r>
              <a:rPr lang="en-US" dirty="0" smtClean="0">
                <a:cs typeface="FreesiaUPC" pitchFamily="34" charset="-34"/>
              </a:rPr>
              <a:t>Disadvantages:-</a:t>
            </a:r>
          </a:p>
          <a:p>
            <a:pPr eaLnBrk="1" hangingPunct="1"/>
            <a:r>
              <a:rPr lang="en-US" dirty="0" smtClean="0">
                <a:cs typeface="FreesiaUPC" pitchFamily="34" charset="-34"/>
              </a:rPr>
              <a:t>Expensive</a:t>
            </a:r>
          </a:p>
          <a:p>
            <a:pPr eaLnBrk="1" hangingPunct="1"/>
            <a:r>
              <a:rPr lang="en-US" dirty="0" smtClean="0">
                <a:cs typeface="FreesiaUPC" pitchFamily="34" charset="-34"/>
              </a:rPr>
              <a:t>Take on an entity of their own</a:t>
            </a:r>
          </a:p>
          <a:p>
            <a:pPr eaLnBrk="1" hangingPunct="1"/>
            <a:r>
              <a:rPr lang="en-US" dirty="0" smtClean="0">
                <a:cs typeface="FreesiaUPC" pitchFamily="34" charset="-34"/>
              </a:rPr>
              <a:t>Technical expertise is limited</a:t>
            </a:r>
          </a:p>
          <a:p>
            <a:pPr eaLnBrk="1" hangingPunct="1"/>
            <a:r>
              <a:rPr lang="en-US" dirty="0" smtClean="0">
                <a:cs typeface="FreesiaUPC" pitchFamily="34" charset="-34"/>
              </a:rPr>
              <a:t>Dilemma of what to do with personnel after the project is completed</a:t>
            </a:r>
          </a:p>
          <a:p>
            <a:pPr eaLnBrk="1" hangingPunct="1">
              <a:buFont typeface="Wingdings" pitchFamily="2" charset="2"/>
              <a:buNone/>
            </a:pPr>
            <a:endParaRPr lang="th-TH" dirty="0" smtClean="0"/>
          </a:p>
        </p:txBody>
      </p:sp>
      <p:sp>
        <p:nvSpPr>
          <p:cNvPr id="20483"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6694312F-13C8-486C-94D9-005BAB93675F}" type="slidenum">
              <a:rPr lang="en-US" smtClean="0"/>
              <a:pPr/>
              <a:t>13</a:t>
            </a:fld>
            <a:endParaRPr lang="th-TH"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3. Matrix Organization</a:t>
            </a:r>
            <a:endParaRPr lang="th-TH" sz="3600" b="1" dirty="0" smtClean="0">
              <a:solidFill>
                <a:srgbClr val="0000FF"/>
              </a:solidFill>
            </a:endParaRPr>
          </a:p>
        </p:txBody>
      </p:sp>
      <p:sp>
        <p:nvSpPr>
          <p:cNvPr id="21508" name="Rectangle 3"/>
          <p:cNvSpPr>
            <a:spLocks noGrp="1" noChangeArrowheads="1"/>
          </p:cNvSpPr>
          <p:nvPr>
            <p:ph idx="1"/>
          </p:nvPr>
        </p:nvSpPr>
        <p:spPr>
          <a:xfrm>
            <a:off x="457200" y="1143000"/>
            <a:ext cx="8229600" cy="4525963"/>
          </a:xfrm>
        </p:spPr>
        <p:txBody>
          <a:bodyPr/>
          <a:lstStyle/>
          <a:p>
            <a:pPr eaLnBrk="1" hangingPunct="1"/>
            <a:r>
              <a:rPr lang="en-US" sz="2400" dirty="0" smtClean="0">
                <a:cs typeface="FreesiaUPC" pitchFamily="34" charset="-34"/>
              </a:rPr>
              <a:t>2 chains of command; one along functional lines and the other along project lines</a:t>
            </a:r>
            <a:endParaRPr lang="th-TH" sz="2400" dirty="0" smtClean="0"/>
          </a:p>
        </p:txBody>
      </p:sp>
      <p:sp>
        <p:nvSpPr>
          <p:cNvPr id="21507"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A5AB660E-E35A-48FD-ACCC-1E41436549F9}" type="slidenum">
              <a:rPr lang="en-US" smtClean="0"/>
              <a:pPr/>
              <a:t>14</a:t>
            </a:fld>
            <a:endParaRPr lang="th-TH" smtClean="0"/>
          </a:p>
        </p:txBody>
      </p:sp>
      <p:pic>
        <p:nvPicPr>
          <p:cNvPr id="5122" name="Picture 2"/>
          <p:cNvPicPr>
            <a:picLocks noChangeAspect="1" noChangeArrowheads="1"/>
          </p:cNvPicPr>
          <p:nvPr/>
        </p:nvPicPr>
        <p:blipFill>
          <a:blip r:embed="rId2" cstate="print"/>
          <a:srcRect/>
          <a:stretch>
            <a:fillRect/>
          </a:stretch>
        </p:blipFill>
        <p:spPr bwMode="auto">
          <a:xfrm>
            <a:off x="1600200" y="2057400"/>
            <a:ext cx="6305550" cy="35909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r" eaLnBrk="1" hangingPunct="1"/>
            <a:r>
              <a:rPr lang="en-US" sz="2800" smtClean="0">
                <a:cs typeface="FreesiaUPC" pitchFamily="34" charset="-34"/>
              </a:rPr>
              <a:t>Matrix Organization</a:t>
            </a:r>
            <a:endParaRPr lang="th-TH" sz="2800" smtClean="0"/>
          </a:p>
        </p:txBody>
      </p:sp>
      <p:sp>
        <p:nvSpPr>
          <p:cNvPr id="22532" name="Rectangle 3"/>
          <p:cNvSpPr>
            <a:spLocks noGrp="1" noChangeArrowheads="1"/>
          </p:cNvSpPr>
          <p:nvPr>
            <p:ph idx="1"/>
          </p:nvPr>
        </p:nvSpPr>
        <p:spPr>
          <a:xfrm>
            <a:off x="457200" y="838200"/>
            <a:ext cx="8458200" cy="4525963"/>
          </a:xfrm>
        </p:spPr>
        <p:txBody>
          <a:bodyPr/>
          <a:lstStyle/>
          <a:p>
            <a:pPr eaLnBrk="1" hangingPunct="1">
              <a:buFont typeface="Wingdings" pitchFamily="2" charset="2"/>
              <a:buNone/>
            </a:pPr>
            <a:r>
              <a:rPr lang="en-US" dirty="0" smtClean="0">
                <a:cs typeface="FreesiaUPC" pitchFamily="34" charset="-34"/>
              </a:rPr>
              <a:t>Advantages:-</a:t>
            </a:r>
          </a:p>
          <a:p>
            <a:pPr eaLnBrk="1" hangingPunct="1"/>
            <a:r>
              <a:rPr lang="en-US" dirty="0" smtClean="0">
                <a:cs typeface="FreesiaUPC" pitchFamily="34" charset="-34"/>
              </a:rPr>
              <a:t>Resources can be shared across multiple projects</a:t>
            </a:r>
          </a:p>
          <a:p>
            <a:pPr eaLnBrk="1" hangingPunct="1"/>
            <a:r>
              <a:rPr lang="en-US" dirty="0" smtClean="0">
                <a:cs typeface="FreesiaUPC" pitchFamily="34" charset="-34"/>
              </a:rPr>
              <a:t>Stronger project focus; formally designated project manager</a:t>
            </a:r>
          </a:p>
          <a:p>
            <a:pPr eaLnBrk="1" hangingPunct="1"/>
            <a:r>
              <a:rPr lang="en-US" dirty="0" smtClean="0">
                <a:cs typeface="FreesiaUPC" pitchFamily="34" charset="-34"/>
              </a:rPr>
              <a:t>Reasonable access to the entire reservoir of technology and expertise</a:t>
            </a:r>
          </a:p>
          <a:p>
            <a:pPr eaLnBrk="1" hangingPunct="1"/>
            <a:r>
              <a:rPr lang="en-US" dirty="0" smtClean="0">
                <a:cs typeface="FreesiaUPC" pitchFamily="34" charset="-34"/>
              </a:rPr>
              <a:t>Flexible utilization of resources within the firm</a:t>
            </a:r>
          </a:p>
          <a:p>
            <a:pPr eaLnBrk="1" hangingPunct="1">
              <a:buFont typeface="Wingdings" pitchFamily="2" charset="2"/>
              <a:buNone/>
            </a:pPr>
            <a:endParaRPr lang="th-TH" dirty="0" smtClean="0"/>
          </a:p>
        </p:txBody>
      </p:sp>
      <p:sp>
        <p:nvSpPr>
          <p:cNvPr id="22531"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F8FD6CF0-04B3-4D35-B88C-316EBEEB2AA2}" type="slidenum">
              <a:rPr lang="en-US" smtClean="0"/>
              <a:pPr/>
              <a:t>15</a:t>
            </a:fld>
            <a:endParaRPr lang="th-TH"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r" eaLnBrk="1" hangingPunct="1"/>
            <a:r>
              <a:rPr lang="en-US" sz="2800" smtClean="0">
                <a:cs typeface="FreesiaUPC" pitchFamily="34" charset="-34"/>
              </a:rPr>
              <a:t>Matrix Organization</a:t>
            </a:r>
            <a:endParaRPr lang="th-TH" sz="2800" smtClean="0"/>
          </a:p>
        </p:txBody>
      </p:sp>
      <p:sp>
        <p:nvSpPr>
          <p:cNvPr id="23556" name="Rectangle 3"/>
          <p:cNvSpPr>
            <a:spLocks noGrp="1" noChangeArrowheads="1"/>
          </p:cNvSpPr>
          <p:nvPr>
            <p:ph idx="1"/>
          </p:nvPr>
        </p:nvSpPr>
        <p:spPr>
          <a:xfrm>
            <a:off x="457200" y="1143000"/>
            <a:ext cx="8229600" cy="4525963"/>
          </a:xfrm>
        </p:spPr>
        <p:txBody>
          <a:bodyPr/>
          <a:lstStyle/>
          <a:p>
            <a:pPr eaLnBrk="1" hangingPunct="1">
              <a:buFont typeface="Wingdings" pitchFamily="2" charset="2"/>
              <a:buNone/>
            </a:pPr>
            <a:r>
              <a:rPr lang="en-US" dirty="0" smtClean="0">
                <a:cs typeface="FreesiaUPC" pitchFamily="34" charset="-34"/>
              </a:rPr>
              <a:t>Disadvantages:-</a:t>
            </a:r>
          </a:p>
          <a:p>
            <a:pPr eaLnBrk="1" hangingPunct="1"/>
            <a:r>
              <a:rPr lang="en-US" dirty="0" smtClean="0">
                <a:cs typeface="FreesiaUPC" pitchFamily="34" charset="-34"/>
              </a:rPr>
              <a:t>Tension between functional managers and project managers</a:t>
            </a:r>
          </a:p>
          <a:p>
            <a:pPr eaLnBrk="1" hangingPunct="1"/>
            <a:r>
              <a:rPr lang="en-US" dirty="0" smtClean="0">
                <a:cs typeface="FreesiaUPC" pitchFamily="34" charset="-34"/>
              </a:rPr>
              <a:t>Tend to conflict and competition for scarce resources</a:t>
            </a:r>
          </a:p>
          <a:p>
            <a:pPr eaLnBrk="1" hangingPunct="1"/>
            <a:r>
              <a:rPr lang="en-US" dirty="0" smtClean="0">
                <a:cs typeface="FreesiaUPC" pitchFamily="34" charset="-34"/>
              </a:rPr>
              <a:t>Violates the management principle of unity of command (2 bosses)</a:t>
            </a:r>
          </a:p>
          <a:p>
            <a:pPr eaLnBrk="1" hangingPunct="1">
              <a:buFont typeface="Wingdings" pitchFamily="2" charset="2"/>
              <a:buNone/>
            </a:pPr>
            <a:endParaRPr lang="th-TH" dirty="0" smtClean="0"/>
          </a:p>
        </p:txBody>
      </p:sp>
      <p:sp>
        <p:nvSpPr>
          <p:cNvPr id="23555"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AA7E2C94-1FD0-483C-A170-CE4CAEE8776C}" type="slidenum">
              <a:rPr lang="en-US" smtClean="0"/>
              <a:pPr/>
              <a:t>16</a:t>
            </a:fld>
            <a:endParaRPr lang="th-TH"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4. Virtual Organization</a:t>
            </a:r>
            <a:endParaRPr lang="th-TH" sz="3600" b="1" dirty="0" smtClean="0">
              <a:solidFill>
                <a:srgbClr val="0000FF"/>
              </a:solidFill>
            </a:endParaRPr>
          </a:p>
        </p:txBody>
      </p:sp>
      <p:sp>
        <p:nvSpPr>
          <p:cNvPr id="24580" name="Rectangle 3"/>
          <p:cNvSpPr>
            <a:spLocks noGrp="1" noChangeArrowheads="1"/>
          </p:cNvSpPr>
          <p:nvPr>
            <p:ph idx="1"/>
          </p:nvPr>
        </p:nvSpPr>
        <p:spPr>
          <a:xfrm>
            <a:off x="457200" y="1143000"/>
            <a:ext cx="8229600" cy="4525963"/>
          </a:xfrm>
        </p:spPr>
        <p:txBody>
          <a:bodyPr/>
          <a:lstStyle/>
          <a:p>
            <a:pPr eaLnBrk="1" hangingPunct="1"/>
            <a:r>
              <a:rPr lang="en-US" sz="2400" dirty="0" smtClean="0">
                <a:cs typeface="FreesiaUPC" pitchFamily="34" charset="-34"/>
              </a:rPr>
              <a:t>Hub; Core firm; Star</a:t>
            </a:r>
          </a:p>
          <a:p>
            <a:pPr eaLnBrk="1" hangingPunct="1"/>
            <a:r>
              <a:rPr lang="en-US" sz="2400" dirty="0" smtClean="0">
                <a:cs typeface="FreesiaUPC" pitchFamily="34" charset="-34"/>
              </a:rPr>
              <a:t>Corporate downsizing</a:t>
            </a:r>
            <a:endParaRPr lang="th-TH" sz="2400" dirty="0" smtClean="0"/>
          </a:p>
        </p:txBody>
      </p:sp>
      <p:sp>
        <p:nvSpPr>
          <p:cNvPr id="24579"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1D806703-CE40-4DAF-9CBE-B90A60A38340}" type="slidenum">
              <a:rPr lang="en-US" smtClean="0"/>
              <a:pPr/>
              <a:t>17</a:t>
            </a:fld>
            <a:endParaRPr lang="th-TH" smtClean="0"/>
          </a:p>
        </p:txBody>
      </p:sp>
      <p:pic>
        <p:nvPicPr>
          <p:cNvPr id="24581" name="Picture 4" descr="gra93925_0305"/>
          <p:cNvPicPr>
            <a:picLocks noChangeAspect="1" noChangeArrowheads="1"/>
          </p:cNvPicPr>
          <p:nvPr/>
        </p:nvPicPr>
        <p:blipFill>
          <a:blip r:embed="rId2" cstate="print"/>
          <a:srcRect/>
          <a:stretch>
            <a:fillRect/>
          </a:stretch>
        </p:blipFill>
        <p:spPr bwMode="auto">
          <a:xfrm>
            <a:off x="2347913" y="2057400"/>
            <a:ext cx="4891087" cy="42354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r" eaLnBrk="1" hangingPunct="1"/>
            <a:r>
              <a:rPr lang="en-US" sz="2800" smtClean="0">
                <a:cs typeface="FreesiaUPC" pitchFamily="34" charset="-34"/>
              </a:rPr>
              <a:t>Virtual Organization</a:t>
            </a:r>
            <a:endParaRPr lang="th-TH" sz="2800" smtClean="0"/>
          </a:p>
        </p:txBody>
      </p:sp>
      <p:sp>
        <p:nvSpPr>
          <p:cNvPr id="25604" name="Rectangle 3"/>
          <p:cNvSpPr>
            <a:spLocks noGrp="1" noChangeArrowheads="1"/>
          </p:cNvSpPr>
          <p:nvPr>
            <p:ph idx="1"/>
          </p:nvPr>
        </p:nvSpPr>
        <p:spPr/>
        <p:txBody>
          <a:bodyPr/>
          <a:lstStyle/>
          <a:p>
            <a:pPr eaLnBrk="1" hangingPunct="1">
              <a:buFont typeface="Wingdings" pitchFamily="2" charset="2"/>
              <a:buNone/>
            </a:pPr>
            <a:r>
              <a:rPr lang="en-US" smtClean="0">
                <a:cs typeface="FreesiaUPC" pitchFamily="34" charset="-34"/>
              </a:rPr>
              <a:t>Advantages:-</a:t>
            </a:r>
          </a:p>
          <a:p>
            <a:pPr eaLnBrk="1" hangingPunct="1"/>
            <a:r>
              <a:rPr lang="en-US" smtClean="0">
                <a:cs typeface="FreesiaUPC" pitchFamily="34" charset="-34"/>
              </a:rPr>
              <a:t>Cost reduction</a:t>
            </a:r>
          </a:p>
          <a:p>
            <a:pPr eaLnBrk="1" hangingPunct="1"/>
            <a:r>
              <a:rPr lang="en-US" smtClean="0">
                <a:cs typeface="FreesiaUPC" pitchFamily="34" charset="-34"/>
              </a:rPr>
              <a:t>High level of expertise and technology</a:t>
            </a:r>
          </a:p>
          <a:p>
            <a:pPr eaLnBrk="1" hangingPunct="1"/>
            <a:r>
              <a:rPr lang="en-US" smtClean="0">
                <a:cs typeface="FreesiaUPC" pitchFamily="34" charset="-34"/>
              </a:rPr>
              <a:t>Increase flexibility</a:t>
            </a:r>
            <a:endParaRPr lang="th-TH" smtClean="0"/>
          </a:p>
        </p:txBody>
      </p:sp>
      <p:sp>
        <p:nvSpPr>
          <p:cNvPr id="25603"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332D157C-A738-45BD-9537-98BB8287FFF3}" type="slidenum">
              <a:rPr lang="en-US" smtClean="0"/>
              <a:pPr/>
              <a:t>18</a:t>
            </a:fld>
            <a:endParaRPr lang="th-TH"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r" eaLnBrk="1" hangingPunct="1"/>
            <a:r>
              <a:rPr lang="en-US" sz="2800" smtClean="0">
                <a:cs typeface="FreesiaUPC" pitchFamily="34" charset="-34"/>
              </a:rPr>
              <a:t>Virtual Organization</a:t>
            </a:r>
            <a:endParaRPr lang="th-TH" sz="2800" smtClean="0"/>
          </a:p>
        </p:txBody>
      </p:sp>
      <p:sp>
        <p:nvSpPr>
          <p:cNvPr id="26628" name="Rectangle 3"/>
          <p:cNvSpPr>
            <a:spLocks noGrp="1" noChangeArrowheads="1"/>
          </p:cNvSpPr>
          <p:nvPr>
            <p:ph idx="1"/>
          </p:nvPr>
        </p:nvSpPr>
        <p:spPr/>
        <p:txBody>
          <a:bodyPr/>
          <a:lstStyle/>
          <a:p>
            <a:pPr eaLnBrk="1" hangingPunct="1">
              <a:buFont typeface="Wingdings" pitchFamily="2" charset="2"/>
              <a:buNone/>
            </a:pPr>
            <a:r>
              <a:rPr lang="en-US" smtClean="0">
                <a:cs typeface="FreesiaUPC" pitchFamily="34" charset="-34"/>
              </a:rPr>
              <a:t>Disadvantages:-</a:t>
            </a:r>
          </a:p>
          <a:p>
            <a:pPr eaLnBrk="1" hangingPunct="1"/>
            <a:r>
              <a:rPr lang="en-US" smtClean="0">
                <a:cs typeface="FreesiaUPC" pitchFamily="34" charset="-34"/>
              </a:rPr>
              <a:t>Requires close collaboration and mutual adjustment</a:t>
            </a:r>
          </a:p>
          <a:p>
            <a:pPr eaLnBrk="1" hangingPunct="1"/>
            <a:r>
              <a:rPr lang="en-US" smtClean="0">
                <a:cs typeface="FreesiaUPC" pitchFamily="34" charset="-34"/>
              </a:rPr>
              <a:t>Potential loss of control over the project</a:t>
            </a:r>
          </a:p>
          <a:p>
            <a:pPr eaLnBrk="1" hangingPunct="1"/>
            <a:r>
              <a:rPr lang="en-US" smtClean="0">
                <a:cs typeface="FreesiaUPC" pitchFamily="34" charset="-34"/>
              </a:rPr>
              <a:t>Interpersonal conflict, do not share same values, priorities, cuture</a:t>
            </a:r>
            <a:endParaRPr lang="th-TH" smtClean="0"/>
          </a:p>
        </p:txBody>
      </p:sp>
      <p:sp>
        <p:nvSpPr>
          <p:cNvPr id="26627"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DCD4B750-ECF9-4982-A9B4-2A40F32A2999}" type="slidenum">
              <a:rPr lang="en-US" smtClean="0"/>
              <a:pPr/>
              <a:t>19</a:t>
            </a:fld>
            <a:endParaRPr lang="th-TH"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Project Planning </a:t>
            </a:r>
            <a:endParaRPr lang="th-TH" sz="3600" b="1" dirty="0" smtClean="0">
              <a:solidFill>
                <a:srgbClr val="0000FF"/>
              </a:solidFill>
            </a:endParaRPr>
          </a:p>
        </p:txBody>
      </p:sp>
      <p:sp>
        <p:nvSpPr>
          <p:cNvPr id="10244" name="Rectangle 3"/>
          <p:cNvSpPr>
            <a:spLocks noGrp="1" noChangeArrowheads="1"/>
          </p:cNvSpPr>
          <p:nvPr>
            <p:ph idx="1"/>
          </p:nvPr>
        </p:nvSpPr>
        <p:spPr>
          <a:xfrm>
            <a:off x="457200" y="1295400"/>
            <a:ext cx="8382000" cy="4530725"/>
          </a:xfrm>
        </p:spPr>
        <p:txBody>
          <a:bodyPr/>
          <a:lstStyle/>
          <a:p>
            <a:pPr eaLnBrk="1" hangingPunct="1">
              <a:buFont typeface="Wingdings" pitchFamily="2" charset="2"/>
              <a:buNone/>
            </a:pPr>
            <a:r>
              <a:rPr lang="en-US" sz="2400" b="1" dirty="0" smtClean="0">
                <a:cs typeface="FreesiaUPC" pitchFamily="34" charset="-34"/>
              </a:rPr>
              <a:t>Project Planning</a:t>
            </a:r>
            <a:r>
              <a:rPr lang="en-US" sz="2400" dirty="0" smtClean="0">
                <a:cs typeface="FreesiaUPC" pitchFamily="34" charset="-34"/>
              </a:rPr>
              <a:t> is:</a:t>
            </a:r>
          </a:p>
          <a:p>
            <a:pPr eaLnBrk="1" hangingPunct="1">
              <a:buFont typeface="Wingdings" pitchFamily="2" charset="2"/>
              <a:buNone/>
            </a:pPr>
            <a:r>
              <a:rPr lang="en-US" sz="2400" dirty="0" smtClean="0">
                <a:cs typeface="FreesiaUPC" pitchFamily="34" charset="-34"/>
              </a:rPr>
              <a:t>“Coping with uncertainty by formulating courses of action to achieve specified results.”</a:t>
            </a:r>
          </a:p>
          <a:p>
            <a:pPr eaLnBrk="1" hangingPunct="1">
              <a:buFont typeface="Wingdings" pitchFamily="2" charset="2"/>
              <a:buNone/>
            </a:pPr>
            <a:endParaRPr lang="en-US" sz="2400" dirty="0" smtClean="0">
              <a:cs typeface="FreesiaUPC" pitchFamily="34" charset="-34"/>
            </a:endParaRPr>
          </a:p>
          <a:p>
            <a:pPr eaLnBrk="1" hangingPunct="1">
              <a:buFont typeface="Wingdings" pitchFamily="2" charset="2"/>
              <a:buNone/>
            </a:pPr>
            <a:r>
              <a:rPr lang="en-US" sz="2400" b="1" dirty="0" smtClean="0">
                <a:cs typeface="FreesiaUPC" pitchFamily="34" charset="-34"/>
              </a:rPr>
              <a:t>A Plan</a:t>
            </a:r>
            <a:r>
              <a:rPr lang="en-US" sz="2400" dirty="0" smtClean="0">
                <a:cs typeface="FreesiaUPC" pitchFamily="34" charset="-34"/>
              </a:rPr>
              <a:t> is:</a:t>
            </a:r>
          </a:p>
          <a:p>
            <a:pPr eaLnBrk="1" hangingPunct="1">
              <a:buFont typeface="Wingdings" pitchFamily="2" charset="2"/>
              <a:buNone/>
            </a:pPr>
            <a:r>
              <a:rPr lang="en-US" sz="2400" dirty="0" smtClean="0">
                <a:cs typeface="FreesiaUPC" pitchFamily="34" charset="-34"/>
              </a:rPr>
              <a:t>“a specific documented intention consisting of an objective (end) and action statement (means).”</a:t>
            </a:r>
          </a:p>
          <a:p>
            <a:pPr eaLnBrk="1" hangingPunct="1">
              <a:buFont typeface="Wingdings" pitchFamily="2" charset="2"/>
              <a:buNone/>
            </a:pPr>
            <a:endParaRPr lang="en-US" sz="2400" dirty="0" smtClean="0">
              <a:cs typeface="FreesiaUPC" pitchFamily="34" charset="-34"/>
            </a:endParaRPr>
          </a:p>
          <a:p>
            <a:pPr eaLnBrk="1" hangingPunct="1">
              <a:buFont typeface="Wingdings" pitchFamily="2" charset="2"/>
              <a:buNone/>
            </a:pPr>
            <a:r>
              <a:rPr lang="en-US" sz="2400" dirty="0" smtClean="0">
                <a:cs typeface="FreesiaUPC" pitchFamily="34" charset="-34"/>
              </a:rPr>
              <a:t>States:</a:t>
            </a:r>
            <a:r>
              <a:rPr lang="en-US" sz="2400" dirty="0" smtClean="0">
                <a:cs typeface="FreesiaUPC" pitchFamily="34" charset="-34"/>
                <a:sym typeface="Wingdings" pitchFamily="2" charset="2"/>
              </a:rPr>
              <a:t> </a:t>
            </a:r>
            <a:r>
              <a:rPr lang="en-US" sz="2400" b="1" u="sng" dirty="0" smtClean="0">
                <a:cs typeface="FreesiaUPC" pitchFamily="34" charset="-34"/>
                <a:sym typeface="Wingdings" pitchFamily="2" charset="2"/>
              </a:rPr>
              <a:t>What</a:t>
            </a:r>
            <a:r>
              <a:rPr lang="en-US" sz="2400" dirty="0" smtClean="0">
                <a:cs typeface="FreesiaUPC" pitchFamily="34" charset="-34"/>
                <a:sym typeface="Wingdings" pitchFamily="2" charset="2"/>
              </a:rPr>
              <a:t>, </a:t>
            </a:r>
            <a:r>
              <a:rPr lang="en-US" sz="2400" b="1" u="sng" dirty="0" smtClean="0">
                <a:cs typeface="FreesiaUPC" pitchFamily="34" charset="-34"/>
                <a:sym typeface="Wingdings" pitchFamily="2" charset="2"/>
              </a:rPr>
              <a:t>When</a:t>
            </a:r>
            <a:r>
              <a:rPr lang="en-US" sz="2400" dirty="0" smtClean="0">
                <a:cs typeface="FreesiaUPC" pitchFamily="34" charset="-34"/>
                <a:sym typeface="Wingdings" pitchFamily="2" charset="2"/>
              </a:rPr>
              <a:t>, and </a:t>
            </a:r>
            <a:r>
              <a:rPr lang="en-US" sz="2400" b="1" u="sng" dirty="0" smtClean="0">
                <a:cs typeface="FreesiaUPC" pitchFamily="34" charset="-34"/>
                <a:sym typeface="Wingdings" pitchFamily="2" charset="2"/>
              </a:rPr>
              <a:t>How</a:t>
            </a:r>
            <a:r>
              <a:rPr lang="en-US" sz="2400" dirty="0" smtClean="0">
                <a:cs typeface="FreesiaUPC" pitchFamily="34" charset="-34"/>
                <a:sym typeface="Wingdings" pitchFamily="2" charset="2"/>
              </a:rPr>
              <a:t> something is to be done.</a:t>
            </a:r>
            <a:endParaRPr lang="th-TH" sz="2400" dirty="0" smtClean="0"/>
          </a:p>
        </p:txBody>
      </p:sp>
      <p:sp>
        <p:nvSpPr>
          <p:cNvPr id="10243"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8F5F77D2-B832-41A0-A2D9-F8763902D3A9}" type="slidenum">
              <a:rPr lang="en-US" smtClean="0"/>
              <a:pPr/>
              <a:t>2</a:t>
            </a:fld>
            <a:endParaRPr lang="th-TH"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Organizational Culture</a:t>
            </a:r>
            <a:endParaRPr lang="th-TH" sz="3600" b="1" dirty="0" smtClean="0">
              <a:solidFill>
                <a:srgbClr val="0000FF"/>
              </a:solidFill>
            </a:endParaRPr>
          </a:p>
        </p:txBody>
      </p:sp>
      <p:sp>
        <p:nvSpPr>
          <p:cNvPr id="27652" name="Rectangle 3"/>
          <p:cNvSpPr>
            <a:spLocks noGrp="1" noChangeArrowheads="1"/>
          </p:cNvSpPr>
          <p:nvPr>
            <p:ph idx="1"/>
          </p:nvPr>
        </p:nvSpPr>
        <p:spPr>
          <a:xfrm>
            <a:off x="457200" y="1219200"/>
            <a:ext cx="8229600" cy="4525963"/>
          </a:xfrm>
        </p:spPr>
        <p:txBody>
          <a:bodyPr/>
          <a:lstStyle/>
          <a:p>
            <a:pPr marL="533400" indent="-533400" eaLnBrk="1" hangingPunct="1">
              <a:buFont typeface="Wingdings" pitchFamily="2" charset="2"/>
              <a:buNone/>
            </a:pPr>
            <a:r>
              <a:rPr lang="en-US" sz="2800" dirty="0" smtClean="0">
                <a:cs typeface="FreesiaUPC" pitchFamily="34" charset="-34"/>
              </a:rPr>
              <a:t>“a system of shared norms, beliefs, values, and assumptions, which bind people together, creating shared meanings.”</a:t>
            </a:r>
          </a:p>
          <a:p>
            <a:pPr marL="533400" indent="-533400" eaLnBrk="1" hangingPunct="1">
              <a:buFont typeface="Wingdings" pitchFamily="2" charset="2"/>
              <a:buNone/>
            </a:pPr>
            <a:endParaRPr lang="en-US" sz="2800" dirty="0" smtClean="0">
              <a:cs typeface="FreesiaUPC" pitchFamily="34" charset="-34"/>
            </a:endParaRPr>
          </a:p>
          <a:p>
            <a:pPr marL="533400" indent="-533400" eaLnBrk="1" hangingPunct="1">
              <a:buFont typeface="Wingdings" pitchFamily="2" charset="2"/>
              <a:buNone/>
            </a:pPr>
            <a:r>
              <a:rPr lang="en-US" sz="2800" b="1" dirty="0" smtClean="0">
                <a:cs typeface="FreesiaUPC" pitchFamily="34" charset="-34"/>
              </a:rPr>
              <a:t>10 Primary characteristics:</a:t>
            </a:r>
          </a:p>
          <a:p>
            <a:pPr marL="533400" indent="-533400" eaLnBrk="1" hangingPunct="1">
              <a:buFont typeface="Wingdings" pitchFamily="2" charset="2"/>
              <a:buAutoNum type="arabicPeriod"/>
            </a:pPr>
            <a:r>
              <a:rPr lang="en-US" sz="2800" dirty="0" smtClean="0">
                <a:cs typeface="FreesiaUPC" pitchFamily="34" charset="-34"/>
              </a:rPr>
              <a:t>Member identity   </a:t>
            </a:r>
            <a:r>
              <a:rPr lang="en-US" sz="2800" dirty="0" smtClean="0">
                <a:solidFill>
                  <a:srgbClr val="0000FF"/>
                </a:solidFill>
                <a:cs typeface="FreesiaUPC" pitchFamily="34" charset="-34"/>
              </a:rPr>
              <a:t>Job        </a:t>
            </a:r>
            <a:r>
              <a:rPr lang="en-US" sz="2800" dirty="0" smtClean="0">
                <a:solidFill>
                  <a:srgbClr val="0000FF"/>
                </a:solidFill>
                <a:cs typeface="FreesiaUPC" pitchFamily="34" charset="-34"/>
                <a:sym typeface="Wingdings" pitchFamily="2" charset="2"/>
              </a:rPr>
              <a:t>Organization</a:t>
            </a:r>
          </a:p>
          <a:p>
            <a:pPr marL="533400" indent="-533400" eaLnBrk="1" hangingPunct="1">
              <a:buFont typeface="Wingdings" pitchFamily="2" charset="2"/>
              <a:buAutoNum type="arabicPeriod"/>
            </a:pPr>
            <a:r>
              <a:rPr lang="en-US" sz="2800" dirty="0" smtClean="0">
                <a:cs typeface="FreesiaUPC" pitchFamily="34" charset="-34"/>
              </a:rPr>
              <a:t>Team emphasis   </a:t>
            </a:r>
            <a:r>
              <a:rPr lang="en-US" sz="2800" dirty="0" smtClean="0">
                <a:solidFill>
                  <a:srgbClr val="0000FF"/>
                </a:solidFill>
                <a:cs typeface="FreesiaUPC" pitchFamily="34" charset="-34"/>
              </a:rPr>
              <a:t>Individual        Group</a:t>
            </a:r>
          </a:p>
          <a:p>
            <a:pPr marL="533400" indent="-533400" eaLnBrk="1" hangingPunct="1">
              <a:buFont typeface="Wingdings" pitchFamily="2" charset="2"/>
              <a:buAutoNum type="arabicPeriod"/>
            </a:pPr>
            <a:r>
              <a:rPr lang="en-US" sz="2800" dirty="0" smtClean="0">
                <a:cs typeface="FreesiaUPC" pitchFamily="34" charset="-34"/>
              </a:rPr>
              <a:t>Management focus   </a:t>
            </a:r>
            <a:r>
              <a:rPr lang="en-US" sz="2800" dirty="0" smtClean="0">
                <a:solidFill>
                  <a:srgbClr val="0000FF"/>
                </a:solidFill>
                <a:cs typeface="FreesiaUPC" pitchFamily="34" charset="-34"/>
              </a:rPr>
              <a:t>Task       People</a:t>
            </a:r>
          </a:p>
          <a:p>
            <a:pPr marL="533400" indent="-533400" eaLnBrk="1" hangingPunct="1">
              <a:buFont typeface="Wingdings" pitchFamily="2" charset="2"/>
              <a:buNone/>
            </a:pPr>
            <a:endParaRPr lang="th-TH" sz="2800" dirty="0" smtClean="0"/>
          </a:p>
        </p:txBody>
      </p:sp>
      <p:sp>
        <p:nvSpPr>
          <p:cNvPr id="27651"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47EF036E-E2B3-4430-9574-4C8DF968EC1F}" type="slidenum">
              <a:rPr lang="en-US" smtClean="0"/>
              <a:pPr/>
              <a:t>20</a:t>
            </a:fld>
            <a:endParaRPr lang="th-TH" smtClean="0"/>
          </a:p>
        </p:txBody>
      </p:sp>
      <p:sp>
        <p:nvSpPr>
          <p:cNvPr id="27653" name="AutoShape 4"/>
          <p:cNvSpPr>
            <a:spLocks noChangeArrowheads="1"/>
          </p:cNvSpPr>
          <p:nvPr/>
        </p:nvSpPr>
        <p:spPr bwMode="auto">
          <a:xfrm>
            <a:off x="4648200" y="37338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7654" name="AutoShape 5"/>
          <p:cNvSpPr>
            <a:spLocks noChangeArrowheads="1"/>
          </p:cNvSpPr>
          <p:nvPr/>
        </p:nvSpPr>
        <p:spPr bwMode="auto">
          <a:xfrm>
            <a:off x="5562600" y="42672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7655" name="AutoShape 6"/>
          <p:cNvSpPr>
            <a:spLocks noChangeArrowheads="1"/>
          </p:cNvSpPr>
          <p:nvPr/>
        </p:nvSpPr>
        <p:spPr bwMode="auto">
          <a:xfrm>
            <a:off x="5257800" y="48006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a:xfrm>
            <a:off x="457200" y="533400"/>
            <a:ext cx="8229600" cy="4953000"/>
          </a:xfrm>
        </p:spPr>
        <p:txBody>
          <a:bodyPr/>
          <a:lstStyle/>
          <a:p>
            <a:pPr marL="533400" indent="-533400" eaLnBrk="1" hangingPunct="1">
              <a:buFont typeface="Wingdings" pitchFamily="2" charset="2"/>
              <a:buNone/>
            </a:pPr>
            <a:r>
              <a:rPr lang="en-US" sz="2800" dirty="0" smtClean="0">
                <a:cs typeface="FreesiaUPC" pitchFamily="34" charset="-34"/>
              </a:rPr>
              <a:t>4. Unit integration   </a:t>
            </a:r>
          </a:p>
          <a:p>
            <a:pPr marL="533400" indent="-533400" eaLnBrk="1" hangingPunct="1">
              <a:buFont typeface="Wingdings" pitchFamily="2" charset="2"/>
              <a:buNone/>
            </a:pPr>
            <a:r>
              <a:rPr lang="en-US" sz="2800" dirty="0" smtClean="0">
                <a:cs typeface="FreesiaUPC" pitchFamily="34" charset="-34"/>
              </a:rPr>
              <a:t>			</a:t>
            </a:r>
            <a:r>
              <a:rPr lang="en-US" sz="2800" dirty="0" smtClean="0">
                <a:solidFill>
                  <a:srgbClr val="0000FF"/>
                </a:solidFill>
                <a:cs typeface="FreesiaUPC" pitchFamily="34" charset="-34"/>
              </a:rPr>
              <a:t>Independent        Interdependent</a:t>
            </a:r>
          </a:p>
          <a:p>
            <a:pPr marL="533400" indent="-533400" eaLnBrk="1" hangingPunct="1">
              <a:buFont typeface="Wingdings" pitchFamily="2" charset="2"/>
              <a:buNone/>
            </a:pPr>
            <a:r>
              <a:rPr lang="en-US" sz="2800" dirty="0" smtClean="0">
                <a:cs typeface="FreesiaUPC" pitchFamily="34" charset="-34"/>
              </a:rPr>
              <a:t>5. Control</a:t>
            </a:r>
            <a:r>
              <a:rPr lang="en-US" sz="2800" dirty="0" smtClean="0">
                <a:solidFill>
                  <a:srgbClr val="0000FF"/>
                </a:solidFill>
                <a:cs typeface="FreesiaUPC" pitchFamily="34" charset="-34"/>
              </a:rPr>
              <a:t>   Loose       Tight</a:t>
            </a:r>
          </a:p>
          <a:p>
            <a:pPr marL="533400" indent="-533400" eaLnBrk="1" hangingPunct="1">
              <a:buFont typeface="Wingdings" pitchFamily="2" charset="2"/>
              <a:buNone/>
            </a:pPr>
            <a:r>
              <a:rPr lang="en-US" sz="2800" dirty="0" smtClean="0">
                <a:cs typeface="FreesiaUPC" pitchFamily="34" charset="-34"/>
              </a:rPr>
              <a:t>6. Risk tolerance</a:t>
            </a:r>
            <a:r>
              <a:rPr lang="en-US" sz="2800" dirty="0" smtClean="0">
                <a:solidFill>
                  <a:srgbClr val="0000FF"/>
                </a:solidFill>
                <a:cs typeface="FreesiaUPC" pitchFamily="34" charset="-34"/>
              </a:rPr>
              <a:t>    Low       High</a:t>
            </a:r>
          </a:p>
          <a:p>
            <a:pPr marL="533400" indent="-533400" eaLnBrk="1" hangingPunct="1">
              <a:buFont typeface="Wingdings" pitchFamily="2" charset="2"/>
              <a:buNone/>
            </a:pPr>
            <a:r>
              <a:rPr lang="en-US" sz="2800" dirty="0" smtClean="0">
                <a:cs typeface="FreesiaUPC" pitchFamily="34" charset="-34"/>
              </a:rPr>
              <a:t>7. Reward criteria    </a:t>
            </a:r>
            <a:r>
              <a:rPr lang="en-US" sz="2800" dirty="0" smtClean="0">
                <a:solidFill>
                  <a:srgbClr val="0000FF"/>
                </a:solidFill>
                <a:cs typeface="FreesiaUPC" pitchFamily="34" charset="-34"/>
              </a:rPr>
              <a:t>Performance        Other</a:t>
            </a:r>
          </a:p>
          <a:p>
            <a:pPr marL="533400" indent="-533400" eaLnBrk="1" hangingPunct="1">
              <a:buFont typeface="Wingdings" pitchFamily="2" charset="2"/>
              <a:buNone/>
            </a:pPr>
            <a:r>
              <a:rPr lang="th-TH" sz="2800" dirty="0" smtClean="0"/>
              <a:t>		</a:t>
            </a:r>
            <a:r>
              <a:rPr lang="en-US" sz="2000" dirty="0" smtClean="0">
                <a:solidFill>
                  <a:schemeClr val="accent1"/>
                </a:solidFill>
                <a:cs typeface="FreesiaUPC" pitchFamily="34" charset="-34"/>
              </a:rPr>
              <a:t>other : seniority, non-performance factors</a:t>
            </a:r>
          </a:p>
          <a:p>
            <a:pPr marL="533400" indent="-533400" eaLnBrk="1" hangingPunct="1">
              <a:buFont typeface="Wingdings" pitchFamily="2" charset="2"/>
              <a:buNone/>
            </a:pPr>
            <a:r>
              <a:rPr lang="en-US" sz="2800" dirty="0" smtClean="0">
                <a:cs typeface="FreesiaUPC" pitchFamily="34" charset="-34"/>
              </a:rPr>
              <a:t>8. Conflict tolerance   </a:t>
            </a:r>
            <a:r>
              <a:rPr lang="en-US" sz="2800" dirty="0" smtClean="0">
                <a:solidFill>
                  <a:srgbClr val="0000FF"/>
                </a:solidFill>
                <a:cs typeface="FreesiaUPC" pitchFamily="34" charset="-34"/>
              </a:rPr>
              <a:t>Low       High</a:t>
            </a:r>
          </a:p>
          <a:p>
            <a:pPr marL="533400" indent="-533400" eaLnBrk="1" hangingPunct="1">
              <a:buFont typeface="Wingdings" pitchFamily="2" charset="2"/>
              <a:buNone/>
            </a:pPr>
            <a:r>
              <a:rPr lang="en-US" sz="2800" dirty="0" smtClean="0">
                <a:cs typeface="FreesiaUPC" pitchFamily="34" charset="-34"/>
              </a:rPr>
              <a:t>9. Means-ends orientation    </a:t>
            </a:r>
            <a:r>
              <a:rPr lang="en-US" sz="2800" dirty="0" smtClean="0">
                <a:solidFill>
                  <a:srgbClr val="0000FF"/>
                </a:solidFill>
                <a:cs typeface="FreesiaUPC" pitchFamily="34" charset="-34"/>
              </a:rPr>
              <a:t>Means       Ends</a:t>
            </a:r>
          </a:p>
          <a:p>
            <a:pPr marL="533400" indent="-533400" eaLnBrk="1" hangingPunct="1">
              <a:buFont typeface="Wingdings" pitchFamily="2" charset="2"/>
              <a:buNone/>
            </a:pPr>
            <a:r>
              <a:rPr lang="en-US" sz="2800" dirty="0" smtClean="0">
                <a:cs typeface="FreesiaUPC" pitchFamily="34" charset="-34"/>
              </a:rPr>
              <a:t>10.Open-system focus    </a:t>
            </a:r>
            <a:r>
              <a:rPr lang="en-US" sz="2800" dirty="0" smtClean="0">
                <a:solidFill>
                  <a:srgbClr val="0000FF"/>
                </a:solidFill>
                <a:cs typeface="FreesiaUPC" pitchFamily="34" charset="-34"/>
              </a:rPr>
              <a:t>Internal       External</a:t>
            </a:r>
            <a:endParaRPr lang="th-TH" sz="2800" dirty="0" smtClean="0">
              <a:solidFill>
                <a:srgbClr val="0000FF"/>
              </a:solidFill>
            </a:endParaRPr>
          </a:p>
        </p:txBody>
      </p:sp>
      <p:sp>
        <p:nvSpPr>
          <p:cNvPr id="28675"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3873DEBF-D932-40AD-9B35-3B6935BCBA17}" type="slidenum">
              <a:rPr lang="en-US" smtClean="0"/>
              <a:pPr/>
              <a:t>21</a:t>
            </a:fld>
            <a:endParaRPr lang="th-TH" smtClean="0"/>
          </a:p>
        </p:txBody>
      </p:sp>
      <p:sp>
        <p:nvSpPr>
          <p:cNvPr id="28677" name="AutoShape 4"/>
          <p:cNvSpPr>
            <a:spLocks noChangeArrowheads="1"/>
          </p:cNvSpPr>
          <p:nvPr/>
        </p:nvSpPr>
        <p:spPr bwMode="auto">
          <a:xfrm>
            <a:off x="4572000" y="12192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8678" name="AutoShape 5"/>
          <p:cNvSpPr>
            <a:spLocks noChangeArrowheads="1"/>
          </p:cNvSpPr>
          <p:nvPr/>
        </p:nvSpPr>
        <p:spPr bwMode="auto">
          <a:xfrm>
            <a:off x="3505200" y="17526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8679" name="AutoShape 6"/>
          <p:cNvSpPr>
            <a:spLocks noChangeArrowheads="1"/>
          </p:cNvSpPr>
          <p:nvPr/>
        </p:nvSpPr>
        <p:spPr bwMode="auto">
          <a:xfrm>
            <a:off x="4343400" y="22860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8680" name="AutoShape 7"/>
          <p:cNvSpPr>
            <a:spLocks noChangeArrowheads="1"/>
          </p:cNvSpPr>
          <p:nvPr/>
        </p:nvSpPr>
        <p:spPr bwMode="auto">
          <a:xfrm>
            <a:off x="5943600" y="27432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8681" name="AutoShape 8"/>
          <p:cNvSpPr>
            <a:spLocks noChangeArrowheads="1"/>
          </p:cNvSpPr>
          <p:nvPr/>
        </p:nvSpPr>
        <p:spPr bwMode="auto">
          <a:xfrm>
            <a:off x="4724400" y="37338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8682" name="AutoShape 9"/>
          <p:cNvSpPr>
            <a:spLocks noChangeArrowheads="1"/>
          </p:cNvSpPr>
          <p:nvPr/>
        </p:nvSpPr>
        <p:spPr bwMode="auto">
          <a:xfrm>
            <a:off x="6172200" y="42672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
        <p:nvSpPr>
          <p:cNvPr id="28683" name="AutoShape 10"/>
          <p:cNvSpPr>
            <a:spLocks noChangeArrowheads="1"/>
          </p:cNvSpPr>
          <p:nvPr/>
        </p:nvSpPr>
        <p:spPr bwMode="auto">
          <a:xfrm>
            <a:off x="5791200" y="4800600"/>
            <a:ext cx="533400" cy="228600"/>
          </a:xfrm>
          <a:prstGeom prst="leftRightArrow">
            <a:avLst>
              <a:gd name="adj1" fmla="val 50000"/>
              <a:gd name="adj2" fmla="val 46667"/>
            </a:avLst>
          </a:prstGeom>
          <a:solidFill>
            <a:srgbClr val="E6FE06"/>
          </a:solidFill>
          <a:ln w="9525">
            <a:solidFill>
              <a:schemeClr val="tx1"/>
            </a:solidFill>
            <a:miter lim="800000"/>
            <a:headEnd/>
            <a:tailEnd/>
          </a:ln>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Planning Process</a:t>
            </a:r>
            <a:endParaRPr lang="en-US" sz="3600" b="1" dirty="0">
              <a:solidFill>
                <a:srgbClr val="0000FF"/>
              </a:solidFill>
            </a:endParaRPr>
          </a:p>
        </p:txBody>
      </p:sp>
      <p:sp>
        <p:nvSpPr>
          <p:cNvPr id="3" name="Content Placeholder 2"/>
          <p:cNvSpPr>
            <a:spLocks noGrp="1"/>
          </p:cNvSpPr>
          <p:nvPr>
            <p:ph idx="1"/>
          </p:nvPr>
        </p:nvSpPr>
        <p:spPr>
          <a:xfrm>
            <a:off x="457200" y="1143000"/>
            <a:ext cx="8229600" cy="4525963"/>
          </a:xfrm>
        </p:spPr>
        <p:txBody>
          <a:bodyPr/>
          <a:lstStyle/>
          <a:p>
            <a:pPr marL="514350" indent="-514350">
              <a:buAutoNum type="arabicPeriod"/>
            </a:pPr>
            <a:r>
              <a:rPr lang="en-US" sz="2400" dirty="0" smtClean="0"/>
              <a:t>Develop Project Management Plan</a:t>
            </a:r>
          </a:p>
          <a:p>
            <a:pPr marL="514350" indent="-514350">
              <a:buAutoNum type="arabicPeriod"/>
            </a:pPr>
            <a:r>
              <a:rPr lang="en-US" sz="2400" dirty="0" smtClean="0"/>
              <a:t>Collect requirements</a:t>
            </a:r>
          </a:p>
          <a:p>
            <a:pPr marL="514350" indent="-514350">
              <a:buNone/>
            </a:pPr>
            <a:r>
              <a:rPr lang="en-US" sz="2400" dirty="0" smtClean="0"/>
              <a:t>		</a:t>
            </a:r>
            <a:r>
              <a:rPr lang="en-US" sz="2400" dirty="0" smtClean="0">
                <a:sym typeface="Wingdings" pitchFamily="2" charset="2"/>
              </a:rPr>
              <a:t> Requirements documentation</a:t>
            </a:r>
          </a:p>
          <a:p>
            <a:pPr marL="514350" indent="-514350">
              <a:buNone/>
            </a:pPr>
            <a:r>
              <a:rPr lang="en-US" sz="2400" dirty="0" smtClean="0">
                <a:sym typeface="Wingdings" pitchFamily="2" charset="2"/>
              </a:rPr>
              <a:t>		 Requirements management plan</a:t>
            </a:r>
          </a:p>
          <a:p>
            <a:pPr marL="514350" indent="-514350">
              <a:buNone/>
            </a:pPr>
            <a:r>
              <a:rPr lang="en-US" sz="2400" dirty="0" smtClean="0">
                <a:sym typeface="Wingdings" pitchFamily="2" charset="2"/>
              </a:rPr>
              <a:t>		 Requirements traceability matrix</a:t>
            </a:r>
          </a:p>
          <a:p>
            <a:pPr marL="514350" indent="-514350">
              <a:buNone/>
            </a:pPr>
            <a:r>
              <a:rPr lang="en-US" sz="2400" dirty="0" smtClean="0">
                <a:sym typeface="Wingdings" pitchFamily="2" charset="2"/>
              </a:rPr>
              <a:t>3. Define Scope</a:t>
            </a:r>
          </a:p>
          <a:p>
            <a:pPr marL="514350" indent="-514350">
              <a:buNone/>
            </a:pPr>
            <a:r>
              <a:rPr lang="en-US" sz="2400" dirty="0" smtClean="0">
                <a:sym typeface="Wingdings" pitchFamily="2" charset="2"/>
              </a:rPr>
              <a:t>		 Project Scope statement</a:t>
            </a:r>
          </a:p>
          <a:p>
            <a:pPr marL="514350" indent="-514350">
              <a:buNone/>
            </a:pPr>
            <a:r>
              <a:rPr lang="en-US" sz="2400" dirty="0" smtClean="0">
                <a:sym typeface="Wingdings" pitchFamily="2" charset="2"/>
              </a:rPr>
              <a:t>		 Project document updates</a:t>
            </a:r>
          </a:p>
          <a:p>
            <a:pPr marL="514350" indent="-514350">
              <a:buNone/>
            </a:pPr>
            <a:r>
              <a:rPr lang="en-US" sz="2400" dirty="0" smtClean="0">
                <a:sym typeface="Wingdings" pitchFamily="2" charset="2"/>
              </a:rPr>
              <a:t>4. Create WBS</a:t>
            </a:r>
          </a:p>
          <a:p>
            <a:pPr marL="514350" indent="-514350">
              <a:buNone/>
            </a:pPr>
            <a:endParaRPr lang="en-US" sz="2400" dirty="0" smtClean="0">
              <a:sym typeface="Wingdings" pitchFamily="2" charset="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8600"/>
            <a:ext cx="7467600" cy="5105400"/>
          </a:xfrm>
        </p:spPr>
        <p:txBody>
          <a:bodyPr/>
          <a:lstStyle/>
          <a:p>
            <a:pPr>
              <a:buNone/>
            </a:pPr>
            <a:r>
              <a:rPr lang="en-US" sz="2400" dirty="0" smtClean="0"/>
              <a:t>5. Define activities</a:t>
            </a:r>
          </a:p>
          <a:p>
            <a:pPr>
              <a:buNone/>
            </a:pPr>
            <a:r>
              <a:rPr lang="en-US" sz="2400" dirty="0" smtClean="0"/>
              <a:t>		</a:t>
            </a:r>
            <a:r>
              <a:rPr lang="en-US" sz="2400" dirty="0" smtClean="0">
                <a:sym typeface="Wingdings" pitchFamily="2" charset="2"/>
              </a:rPr>
              <a:t> Activity list</a:t>
            </a:r>
          </a:p>
          <a:p>
            <a:pPr>
              <a:buNone/>
            </a:pPr>
            <a:r>
              <a:rPr lang="en-US" sz="2400" dirty="0" smtClean="0">
                <a:sym typeface="Wingdings" pitchFamily="2" charset="2"/>
              </a:rPr>
              <a:t>		 Milestone list</a:t>
            </a:r>
          </a:p>
          <a:p>
            <a:pPr>
              <a:buNone/>
            </a:pPr>
            <a:r>
              <a:rPr lang="en-US" sz="2400" dirty="0" smtClean="0">
                <a:sym typeface="Wingdings" pitchFamily="2" charset="2"/>
              </a:rPr>
              <a:t>6. Sequence Activities</a:t>
            </a:r>
          </a:p>
          <a:p>
            <a:pPr>
              <a:buNone/>
            </a:pPr>
            <a:r>
              <a:rPr lang="en-US" sz="2400" dirty="0" smtClean="0">
                <a:sym typeface="Wingdings" pitchFamily="2" charset="2"/>
              </a:rPr>
              <a:t>		 Project schedule network diagrams</a:t>
            </a:r>
          </a:p>
          <a:p>
            <a:pPr>
              <a:buNone/>
            </a:pPr>
            <a:r>
              <a:rPr lang="en-US" sz="2400" dirty="0" smtClean="0">
                <a:sym typeface="Wingdings" pitchFamily="2" charset="2"/>
              </a:rPr>
              <a:t>7. Estimate Activity resources</a:t>
            </a:r>
          </a:p>
          <a:p>
            <a:pPr>
              <a:buNone/>
            </a:pPr>
            <a:r>
              <a:rPr lang="en-US" sz="2400" dirty="0" smtClean="0">
                <a:sym typeface="Wingdings" pitchFamily="2" charset="2"/>
              </a:rPr>
              <a:t>		 Activity resource requirements</a:t>
            </a:r>
          </a:p>
          <a:p>
            <a:pPr>
              <a:buNone/>
            </a:pPr>
            <a:r>
              <a:rPr lang="en-US" sz="2400" dirty="0" smtClean="0">
                <a:sym typeface="Wingdings" pitchFamily="2" charset="2"/>
              </a:rPr>
              <a:t>		 Resource breakdown structure</a:t>
            </a:r>
          </a:p>
          <a:p>
            <a:pPr>
              <a:buNone/>
            </a:pPr>
            <a:r>
              <a:rPr lang="en-US" sz="2400" dirty="0" smtClean="0">
                <a:sym typeface="Wingdings" pitchFamily="2" charset="2"/>
              </a:rPr>
              <a:t>8. Estimate activity durations</a:t>
            </a:r>
          </a:p>
          <a:p>
            <a:pPr>
              <a:buNone/>
            </a:pPr>
            <a:r>
              <a:rPr lang="en-US" sz="2400" dirty="0" smtClean="0">
                <a:sym typeface="Wingdings" pitchFamily="2" charset="2"/>
              </a:rPr>
              <a:t>9. Develop schedule</a:t>
            </a:r>
          </a:p>
          <a:p>
            <a:pPr>
              <a:buNone/>
            </a:pPr>
            <a:r>
              <a:rPr lang="en-US" sz="2400" dirty="0" smtClean="0">
                <a:sym typeface="Wingdings" pitchFamily="2" charset="2"/>
              </a:rPr>
              <a:t>10. Estimate costs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74637"/>
            <a:ext cx="7239000" cy="4525963"/>
          </a:xfrm>
        </p:spPr>
        <p:txBody>
          <a:bodyPr/>
          <a:lstStyle/>
          <a:p>
            <a:pPr>
              <a:buNone/>
            </a:pPr>
            <a:r>
              <a:rPr lang="en-US" sz="2400" dirty="0" smtClean="0">
                <a:sym typeface="Wingdings" pitchFamily="2" charset="2"/>
              </a:rPr>
              <a:t>11. Determine Budget</a:t>
            </a:r>
          </a:p>
          <a:p>
            <a:pPr>
              <a:buNone/>
            </a:pPr>
            <a:r>
              <a:rPr lang="en-US" sz="2400" dirty="0" smtClean="0">
                <a:sym typeface="Wingdings" pitchFamily="2" charset="2"/>
              </a:rPr>
              <a:t>		 Cost performance baseline</a:t>
            </a:r>
          </a:p>
          <a:p>
            <a:pPr>
              <a:buNone/>
            </a:pPr>
            <a:r>
              <a:rPr lang="en-US" sz="2400" dirty="0" smtClean="0">
                <a:sym typeface="Wingdings" pitchFamily="2" charset="2"/>
              </a:rPr>
              <a:t>		 Project funding requirements</a:t>
            </a:r>
          </a:p>
          <a:p>
            <a:pPr>
              <a:buNone/>
            </a:pPr>
            <a:r>
              <a:rPr lang="en-US" sz="2400" dirty="0" smtClean="0">
                <a:sym typeface="Wingdings" pitchFamily="2" charset="2"/>
              </a:rPr>
              <a:t>12. Plan quality</a:t>
            </a:r>
          </a:p>
          <a:p>
            <a:pPr>
              <a:buNone/>
            </a:pPr>
            <a:r>
              <a:rPr lang="en-US" sz="2400" dirty="0" smtClean="0">
                <a:sym typeface="Wingdings" pitchFamily="2" charset="2"/>
              </a:rPr>
              <a:t>		 Quality management plan</a:t>
            </a:r>
          </a:p>
          <a:p>
            <a:pPr>
              <a:buNone/>
            </a:pPr>
            <a:r>
              <a:rPr lang="en-US" sz="2400" dirty="0" smtClean="0">
                <a:sym typeface="Wingdings" pitchFamily="2" charset="2"/>
              </a:rPr>
              <a:t>		 Quality metrics</a:t>
            </a:r>
          </a:p>
          <a:p>
            <a:pPr>
              <a:buNone/>
            </a:pPr>
            <a:r>
              <a:rPr lang="en-US" sz="2400" dirty="0" smtClean="0">
                <a:sym typeface="Wingdings" pitchFamily="2" charset="2"/>
              </a:rPr>
              <a:t>		 Quality checklists</a:t>
            </a:r>
          </a:p>
          <a:p>
            <a:pPr>
              <a:buNone/>
            </a:pPr>
            <a:r>
              <a:rPr lang="en-US" sz="2400" dirty="0" smtClean="0">
                <a:sym typeface="Wingdings" pitchFamily="2" charset="2"/>
              </a:rPr>
              <a:t>		 Process improvement plan</a:t>
            </a:r>
          </a:p>
          <a:p>
            <a:pPr>
              <a:buNone/>
            </a:pPr>
            <a:r>
              <a:rPr lang="en-US" sz="2400" dirty="0" smtClean="0">
                <a:sym typeface="Wingdings" pitchFamily="2" charset="2"/>
              </a:rPr>
              <a:t>13. Develop Human resource Plan</a:t>
            </a:r>
          </a:p>
          <a:p>
            <a:pPr>
              <a:buNone/>
            </a:pPr>
            <a:r>
              <a:rPr lang="en-US" sz="2400" dirty="0" smtClean="0">
                <a:sym typeface="Wingdings" pitchFamily="2" charset="2"/>
              </a:rPr>
              <a:t>14. Plan communications</a:t>
            </a:r>
          </a:p>
          <a:p>
            <a:pPr>
              <a:buNone/>
            </a:pPr>
            <a:r>
              <a:rPr lang="en-US" sz="2400" dirty="0" smtClean="0">
                <a:sym typeface="Wingdings" pitchFamily="2" charset="2"/>
              </a:rPr>
              <a:t>15. Plan Risk management</a:t>
            </a:r>
            <a:endParaRPr lang="en-US" sz="2400" dirty="0" smtClean="0"/>
          </a:p>
          <a:p>
            <a:pPr>
              <a:buNone/>
            </a:pP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pPr>
              <a:buNone/>
            </a:pPr>
            <a:r>
              <a:rPr lang="en-US" sz="2400" dirty="0" smtClean="0"/>
              <a:t>16. Identify Risks</a:t>
            </a:r>
          </a:p>
          <a:p>
            <a:pPr>
              <a:buNone/>
            </a:pPr>
            <a:r>
              <a:rPr lang="en-US" sz="2400" dirty="0" smtClean="0"/>
              <a:t>		</a:t>
            </a:r>
            <a:r>
              <a:rPr lang="en-US" sz="2400" dirty="0" smtClean="0">
                <a:sym typeface="Wingdings" pitchFamily="2" charset="2"/>
              </a:rPr>
              <a:t> Risk register</a:t>
            </a:r>
            <a:endParaRPr lang="en-US" sz="2400" dirty="0" smtClean="0"/>
          </a:p>
          <a:p>
            <a:pPr>
              <a:buNone/>
            </a:pPr>
            <a:r>
              <a:rPr lang="en-US" sz="2400" dirty="0" smtClean="0"/>
              <a:t>17. Perform Qualitative/ Quantitative Risk Analysis</a:t>
            </a:r>
          </a:p>
          <a:p>
            <a:pPr>
              <a:buNone/>
            </a:pPr>
            <a:r>
              <a:rPr lang="en-US" sz="2400" dirty="0" smtClean="0"/>
              <a:t>18. Plan Risk responses</a:t>
            </a:r>
          </a:p>
          <a:p>
            <a:pPr>
              <a:buNone/>
            </a:pPr>
            <a:r>
              <a:rPr lang="en-US" sz="2400" dirty="0" smtClean="0"/>
              <a:t>		</a:t>
            </a:r>
            <a:r>
              <a:rPr lang="en-US" sz="2400" dirty="0" smtClean="0">
                <a:sym typeface="Wingdings" pitchFamily="2" charset="2"/>
              </a:rPr>
              <a:t> Risk related contract decisions</a:t>
            </a:r>
          </a:p>
          <a:p>
            <a:pPr>
              <a:buNone/>
            </a:pPr>
            <a:r>
              <a:rPr lang="en-US" sz="2400" dirty="0" smtClean="0">
                <a:sym typeface="Wingdings" pitchFamily="2" charset="2"/>
              </a:rPr>
              <a:t>		 Project Management plan updates</a:t>
            </a:r>
            <a:endParaRPr lang="en-US" sz="2400" dirty="0" smtClean="0"/>
          </a:p>
          <a:p>
            <a:pPr>
              <a:buNone/>
            </a:pPr>
            <a:r>
              <a:rPr lang="en-US" sz="2400" dirty="0" smtClean="0"/>
              <a:t>19. Plan procurements</a:t>
            </a:r>
          </a:p>
          <a:p>
            <a:pPr>
              <a:buNone/>
            </a:pPr>
            <a:r>
              <a:rPr lang="en-US" sz="2400" dirty="0" smtClean="0"/>
              <a:t>		</a:t>
            </a:r>
            <a:r>
              <a:rPr lang="en-US" sz="2400" dirty="0" smtClean="0">
                <a:sym typeface="Wingdings" pitchFamily="2" charset="2"/>
              </a:rPr>
              <a:t> Procurement management plan</a:t>
            </a:r>
          </a:p>
          <a:p>
            <a:pPr>
              <a:buNone/>
            </a:pPr>
            <a:r>
              <a:rPr lang="en-US" sz="2400" dirty="0" smtClean="0">
                <a:sym typeface="Wingdings" pitchFamily="2" charset="2"/>
              </a:rPr>
              <a:t>		 Source selection criteria</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6200"/>
            <a:ext cx="8229600" cy="1143000"/>
          </a:xfrm>
        </p:spPr>
        <p:txBody>
          <a:bodyPr/>
          <a:lstStyle/>
          <a:p>
            <a:pPr eaLnBrk="1" hangingPunct="1"/>
            <a:r>
              <a:rPr lang="en-US" sz="3600" b="1" dirty="0" smtClean="0">
                <a:solidFill>
                  <a:srgbClr val="0000FF"/>
                </a:solidFill>
                <a:cs typeface="FreesiaUPC" pitchFamily="34" charset="-34"/>
              </a:rPr>
              <a:t>Work Breakdown Structure</a:t>
            </a:r>
            <a:endParaRPr lang="th-TH" sz="3600" b="1" dirty="0" smtClean="0">
              <a:solidFill>
                <a:srgbClr val="0000FF"/>
              </a:solidFill>
            </a:endParaRPr>
          </a:p>
        </p:txBody>
      </p:sp>
      <p:sp>
        <p:nvSpPr>
          <p:cNvPr id="29700" name="Rectangle 3"/>
          <p:cNvSpPr>
            <a:spLocks noGrp="1" noChangeArrowheads="1"/>
          </p:cNvSpPr>
          <p:nvPr>
            <p:ph idx="1"/>
          </p:nvPr>
        </p:nvSpPr>
        <p:spPr>
          <a:xfrm>
            <a:off x="457200" y="838200"/>
            <a:ext cx="8382000" cy="5105400"/>
          </a:xfrm>
        </p:spPr>
        <p:txBody>
          <a:bodyPr/>
          <a:lstStyle/>
          <a:p>
            <a:pPr eaLnBrk="1" hangingPunct="1">
              <a:lnSpc>
                <a:spcPct val="80000"/>
              </a:lnSpc>
            </a:pPr>
            <a:r>
              <a:rPr lang="en-US" sz="2400" b="1" dirty="0" smtClean="0">
                <a:cs typeface="FreesiaUPC" pitchFamily="34" charset="-34"/>
              </a:rPr>
              <a:t>Work Breakdown Structure (WBS)</a:t>
            </a:r>
          </a:p>
          <a:p>
            <a:pPr eaLnBrk="1" hangingPunct="1">
              <a:lnSpc>
                <a:spcPct val="80000"/>
              </a:lnSpc>
              <a:buFont typeface="Wingdings" pitchFamily="2" charset="2"/>
              <a:buNone/>
            </a:pPr>
            <a:r>
              <a:rPr lang="en-US" sz="2400" dirty="0" smtClean="0">
                <a:cs typeface="FreesiaUPC" pitchFamily="34" charset="-34"/>
              </a:rPr>
              <a:t>“document that describes all the work that has to be done to complete the project”</a:t>
            </a:r>
          </a:p>
          <a:p>
            <a:pPr eaLnBrk="1" hangingPunct="1">
              <a:lnSpc>
                <a:spcPct val="80000"/>
              </a:lnSpc>
              <a:buFont typeface="Wingdings" pitchFamily="2" charset="2"/>
              <a:buNone/>
            </a:pPr>
            <a:endParaRPr lang="en-US" sz="2400" dirty="0" smtClean="0">
              <a:cs typeface="FreesiaUPC" pitchFamily="34" charset="-34"/>
            </a:endParaRPr>
          </a:p>
          <a:p>
            <a:pPr eaLnBrk="1" hangingPunct="1">
              <a:lnSpc>
                <a:spcPct val="80000"/>
              </a:lnSpc>
            </a:pPr>
            <a:r>
              <a:rPr lang="en-US" sz="2400" b="1" dirty="0" smtClean="0">
                <a:cs typeface="FreesiaUPC" pitchFamily="34" charset="-34"/>
              </a:rPr>
              <a:t>Organization Breakdown Structure (OBS)</a:t>
            </a:r>
          </a:p>
          <a:p>
            <a:pPr eaLnBrk="1" hangingPunct="1">
              <a:lnSpc>
                <a:spcPct val="80000"/>
              </a:lnSpc>
              <a:buFont typeface="Wingdings" pitchFamily="2" charset="2"/>
              <a:buNone/>
            </a:pPr>
            <a:r>
              <a:rPr lang="en-US" sz="2400" dirty="0" smtClean="0">
                <a:cs typeface="FreesiaUPC" pitchFamily="34" charset="-34"/>
              </a:rPr>
              <a:t>“represents a hierarchy of the company managing the project. By linking the OBS with the WBS or PBS, this will identify who is responsible for performing the work packages”</a:t>
            </a:r>
          </a:p>
          <a:p>
            <a:pPr eaLnBrk="1" hangingPunct="1">
              <a:lnSpc>
                <a:spcPct val="80000"/>
              </a:lnSpc>
              <a:buFont typeface="Wingdings" pitchFamily="2" charset="2"/>
              <a:buNone/>
            </a:pPr>
            <a:endParaRPr lang="en-US" sz="2400" dirty="0" smtClean="0">
              <a:cs typeface="FreesiaUPC" pitchFamily="34" charset="-34"/>
            </a:endParaRPr>
          </a:p>
          <a:p>
            <a:pPr eaLnBrk="1" hangingPunct="1">
              <a:lnSpc>
                <a:spcPct val="80000"/>
              </a:lnSpc>
            </a:pPr>
            <a:r>
              <a:rPr lang="en-US" sz="2400" b="1" dirty="0" smtClean="0">
                <a:cs typeface="FreesiaUPC" pitchFamily="34" charset="-34"/>
              </a:rPr>
              <a:t>Product Breakdown Structure (PBS)</a:t>
            </a:r>
          </a:p>
          <a:p>
            <a:pPr eaLnBrk="1" hangingPunct="1">
              <a:lnSpc>
                <a:spcPct val="80000"/>
              </a:lnSpc>
              <a:buFont typeface="Wingdings" pitchFamily="2" charset="2"/>
              <a:buNone/>
            </a:pPr>
            <a:r>
              <a:rPr lang="en-US" sz="2400" dirty="0" smtClean="0">
                <a:cs typeface="FreesiaUPC" pitchFamily="34" charset="-34"/>
              </a:rPr>
              <a:t>“represents a hierarchical view of the physical assemblies, sub-assemblies, components and parts needed to manufacture the product”</a:t>
            </a:r>
          </a:p>
          <a:p>
            <a:pPr eaLnBrk="1" hangingPunct="1">
              <a:lnSpc>
                <a:spcPct val="80000"/>
              </a:lnSpc>
              <a:buFont typeface="Wingdings" pitchFamily="2" charset="2"/>
              <a:buNone/>
            </a:pPr>
            <a:endParaRPr lang="th-TH" sz="2400" dirty="0" smtClean="0"/>
          </a:p>
        </p:txBody>
      </p:sp>
      <p:sp>
        <p:nvSpPr>
          <p:cNvPr id="29699"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BF1257D7-34D9-4E65-83D2-20D5082991B2}" type="slidenum">
              <a:rPr lang="en-US" smtClean="0"/>
              <a:pPr/>
              <a:t>26</a:t>
            </a:fld>
            <a:endParaRPr lang="th-TH"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r" eaLnBrk="1" hangingPunct="1"/>
            <a:r>
              <a:rPr lang="en-US" sz="2800" smtClean="0">
                <a:cs typeface="FreesiaUPC" pitchFamily="34" charset="-34"/>
              </a:rPr>
              <a:t>WBS</a:t>
            </a:r>
            <a:endParaRPr lang="th-TH" sz="2800" smtClean="0"/>
          </a:p>
        </p:txBody>
      </p:sp>
      <p:sp>
        <p:nvSpPr>
          <p:cNvPr id="30723"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51967A7E-D5A1-4F97-8234-8783844DCB16}" type="slidenum">
              <a:rPr lang="en-US" smtClean="0"/>
              <a:pPr/>
              <a:t>27</a:t>
            </a:fld>
            <a:endParaRPr lang="th-TH" smtClean="0"/>
          </a:p>
        </p:txBody>
      </p:sp>
      <p:pic>
        <p:nvPicPr>
          <p:cNvPr id="6146" name="Picture 2"/>
          <p:cNvPicPr>
            <a:picLocks noGrp="1" noChangeAspect="1" noChangeArrowheads="1"/>
          </p:cNvPicPr>
          <p:nvPr>
            <p:ph idx="1"/>
          </p:nvPr>
        </p:nvPicPr>
        <p:blipFill>
          <a:blip r:embed="rId2" cstate="print"/>
          <a:srcRect/>
          <a:stretch>
            <a:fillRect/>
          </a:stretch>
        </p:blipFill>
        <p:spPr bwMode="auto">
          <a:xfrm>
            <a:off x="1513041" y="808037"/>
            <a:ext cx="6117918" cy="4525963"/>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2" cstate="print"/>
          <a:srcRect/>
          <a:stretch>
            <a:fillRect/>
          </a:stretch>
        </p:blipFill>
        <p:spPr bwMode="auto">
          <a:xfrm>
            <a:off x="1048142" y="1143000"/>
            <a:ext cx="7105258" cy="388636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dirty="0" smtClean="0"/>
              <a:t>PSB</a:t>
            </a:r>
            <a:endParaRPr lang="en-US" sz="3200"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990600" y="914400"/>
            <a:ext cx="7397169" cy="472970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cs typeface="FreesiaUPC" pitchFamily="34" charset="-34"/>
            </a:endParaRPr>
          </a:p>
        </p:txBody>
      </p:sp>
      <p:sp>
        <p:nvSpPr>
          <p:cNvPr id="11268" name="Rectangle 3"/>
          <p:cNvSpPr>
            <a:spLocks noGrp="1" noChangeArrowheads="1"/>
          </p:cNvSpPr>
          <p:nvPr>
            <p:ph idx="1"/>
          </p:nvPr>
        </p:nvSpPr>
        <p:spPr/>
        <p:txBody>
          <a:bodyPr/>
          <a:lstStyle/>
          <a:p>
            <a:pPr eaLnBrk="1" hangingPunct="1">
              <a:buFont typeface="Wingdings" pitchFamily="2" charset="2"/>
              <a:buNone/>
            </a:pPr>
            <a:r>
              <a:rPr lang="en-US" sz="2400" smtClean="0">
                <a:cs typeface="FreesiaUPC" pitchFamily="34" charset="-34"/>
              </a:rPr>
              <a:t>Planning is commonly carried out in relation to:</a:t>
            </a:r>
          </a:p>
          <a:p>
            <a:pPr eaLnBrk="1" hangingPunct="1"/>
            <a:r>
              <a:rPr lang="en-US" sz="2400" smtClean="0">
                <a:cs typeface="FreesiaUPC" pitchFamily="34" charset="-34"/>
              </a:rPr>
              <a:t>Timing of the method and order of work </a:t>
            </a:r>
            <a:r>
              <a:rPr lang="en-US" sz="2400" smtClean="0">
                <a:cs typeface="FreesiaUPC" pitchFamily="34" charset="-34"/>
                <a:sym typeface="Wingdings" pitchFamily="2" charset="2"/>
              </a:rPr>
              <a:t> scheduling</a:t>
            </a:r>
          </a:p>
          <a:p>
            <a:pPr eaLnBrk="1" hangingPunct="1"/>
            <a:r>
              <a:rPr lang="en-US" sz="2400" smtClean="0">
                <a:cs typeface="FreesiaUPC" pitchFamily="34" charset="-34"/>
                <a:sym typeface="Wingdings" pitchFamily="2" charset="2"/>
              </a:rPr>
              <a:t>The use of money  budgeting or financial planning</a:t>
            </a:r>
          </a:p>
          <a:p>
            <a:pPr eaLnBrk="1" hangingPunct="1"/>
            <a:r>
              <a:rPr lang="en-US" sz="2400" smtClean="0">
                <a:cs typeface="FreesiaUPC" pitchFamily="34" charset="-34"/>
                <a:sym typeface="Wingdings" pitchFamily="2" charset="2"/>
              </a:rPr>
              <a:t>The use of non-monetary resources including people  Human Resources planning, Materials, Equipment</a:t>
            </a:r>
          </a:p>
          <a:p>
            <a:pPr eaLnBrk="1" hangingPunct="1"/>
            <a:r>
              <a:rPr lang="en-US" sz="2400" smtClean="0">
                <a:cs typeface="FreesiaUPC" pitchFamily="34" charset="-34"/>
                <a:sym typeface="Wingdings" pitchFamily="2" charset="2"/>
              </a:rPr>
              <a:t>A Strategy for quality  Quality plan</a:t>
            </a:r>
          </a:p>
          <a:p>
            <a:pPr eaLnBrk="1" hangingPunct="1"/>
            <a:r>
              <a:rPr lang="en-US" sz="2400" smtClean="0">
                <a:cs typeface="FreesiaUPC" pitchFamily="34" charset="-34"/>
              </a:rPr>
              <a:t>Safety issue </a:t>
            </a:r>
            <a:r>
              <a:rPr lang="en-US" sz="2400" smtClean="0">
                <a:cs typeface="FreesiaUPC" pitchFamily="34" charset="-34"/>
                <a:sym typeface="Wingdings" pitchFamily="2" charset="2"/>
              </a:rPr>
              <a:t> according to law requirements</a:t>
            </a:r>
            <a:endParaRPr lang="th-TH" sz="2400" smtClean="0"/>
          </a:p>
        </p:txBody>
      </p:sp>
      <p:sp>
        <p:nvSpPr>
          <p:cNvPr id="11267"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5823ADD3-E68E-4A62-97FC-DCE3723AFF7E}" type="slidenum">
              <a:rPr lang="en-US" smtClean="0"/>
              <a:pPr/>
              <a:t>3</a:t>
            </a:fld>
            <a:endParaRPr lang="th-TH"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r" eaLnBrk="1" hangingPunct="1"/>
            <a:r>
              <a:rPr lang="en-US" sz="2800" smtClean="0">
                <a:cs typeface="FreesiaUPC" pitchFamily="34" charset="-34"/>
              </a:rPr>
              <a:t>Integration of WBS and OBS</a:t>
            </a:r>
            <a:endParaRPr lang="th-TH" sz="2800" smtClean="0"/>
          </a:p>
        </p:txBody>
      </p:sp>
      <p:sp>
        <p:nvSpPr>
          <p:cNvPr id="32771"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3F292B17-855C-431C-B06C-886FE2417255}" type="slidenum">
              <a:rPr lang="en-US" smtClean="0"/>
              <a:pPr/>
              <a:t>30</a:t>
            </a:fld>
            <a:endParaRPr lang="th-TH" smtClean="0"/>
          </a:p>
        </p:txBody>
      </p:sp>
      <p:pic>
        <p:nvPicPr>
          <p:cNvPr id="32772" name="Picture 4" descr="gra93925_0405v2"/>
          <p:cNvPicPr>
            <a:picLocks noChangeAspect="1" noChangeArrowheads="1"/>
          </p:cNvPicPr>
          <p:nvPr/>
        </p:nvPicPr>
        <p:blipFill>
          <a:blip r:embed="rId2" cstate="print"/>
          <a:srcRect/>
          <a:stretch>
            <a:fillRect/>
          </a:stretch>
        </p:blipFill>
        <p:spPr bwMode="auto">
          <a:xfrm>
            <a:off x="1371600" y="914400"/>
            <a:ext cx="6934200" cy="50260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cs typeface="FreesiaUPC" pitchFamily="34" charset="-34"/>
            </a:endParaRPr>
          </a:p>
        </p:txBody>
      </p:sp>
      <p:sp>
        <p:nvSpPr>
          <p:cNvPr id="33796" name="Rectangle 3"/>
          <p:cNvSpPr>
            <a:spLocks noGrp="1" noChangeArrowheads="1"/>
          </p:cNvSpPr>
          <p:nvPr>
            <p:ph idx="1"/>
          </p:nvPr>
        </p:nvSpPr>
        <p:spPr/>
        <p:txBody>
          <a:bodyPr/>
          <a:lstStyle/>
          <a:p>
            <a:pPr eaLnBrk="1" hangingPunct="1"/>
            <a:r>
              <a:rPr lang="en-US" sz="2400" b="1" smtClean="0">
                <a:cs typeface="FreesiaUPC" pitchFamily="34" charset="-34"/>
              </a:rPr>
              <a:t>Cost Breakdown Structure (CBS)</a:t>
            </a:r>
          </a:p>
          <a:p>
            <a:pPr eaLnBrk="1" hangingPunct="1">
              <a:buFont typeface="Wingdings" pitchFamily="2" charset="2"/>
              <a:buNone/>
            </a:pPr>
            <a:r>
              <a:rPr lang="en-US" sz="2400" smtClean="0">
                <a:cs typeface="FreesiaUPC" pitchFamily="34" charset="-34"/>
              </a:rPr>
              <a:t>“represents the financial breakdown at the project into budgets per work package”</a:t>
            </a:r>
          </a:p>
          <a:p>
            <a:pPr eaLnBrk="1" hangingPunct="1">
              <a:buFont typeface="Wingdings" pitchFamily="2" charset="2"/>
              <a:buNone/>
            </a:pPr>
            <a:endParaRPr lang="en-US" sz="2400" smtClean="0">
              <a:cs typeface="FreesiaUPC" pitchFamily="34" charset="-34"/>
            </a:endParaRPr>
          </a:p>
          <a:p>
            <a:pPr eaLnBrk="1" hangingPunct="1"/>
            <a:r>
              <a:rPr lang="en-US" sz="2400" b="1" smtClean="0">
                <a:cs typeface="FreesiaUPC" pitchFamily="34" charset="-34"/>
              </a:rPr>
              <a:t>Contract Breakdown Structure (CBS)</a:t>
            </a:r>
          </a:p>
          <a:p>
            <a:pPr eaLnBrk="1" hangingPunct="1">
              <a:buFont typeface="Wingdings" pitchFamily="2" charset="2"/>
              <a:buNone/>
            </a:pPr>
            <a:r>
              <a:rPr lang="en-US" sz="2400" smtClean="0">
                <a:cs typeface="FreesiaUPC" pitchFamily="34" charset="-34"/>
              </a:rPr>
              <a:t>“represents the relationships between the client with the contractor. At the lowest level this could link the purchase orders with the account invoices”</a:t>
            </a:r>
            <a:endParaRPr lang="th-TH" sz="2400" smtClean="0"/>
          </a:p>
        </p:txBody>
      </p:sp>
      <p:sp>
        <p:nvSpPr>
          <p:cNvPr id="33795"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42C8A33F-F7C4-4B72-A9C6-CE14A0CD5A75}" type="slidenum">
              <a:rPr lang="en-US" smtClean="0"/>
              <a:pPr/>
              <a:t>31</a:t>
            </a:fld>
            <a:endParaRPr lang="th-TH"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idx="1"/>
          </p:nvPr>
        </p:nvSpPr>
        <p:spPr>
          <a:xfrm>
            <a:off x="457200" y="1036637"/>
            <a:ext cx="8229600" cy="4525963"/>
          </a:xfrm>
        </p:spPr>
        <p:txBody>
          <a:bodyPr/>
          <a:lstStyle/>
          <a:p>
            <a:pPr eaLnBrk="1" hangingPunct="1">
              <a:buFont typeface="Wingdings" pitchFamily="2" charset="2"/>
              <a:buNone/>
            </a:pPr>
            <a:r>
              <a:rPr lang="en-US" sz="2400" dirty="0" smtClean="0">
                <a:cs typeface="FreesiaUPC" pitchFamily="34" charset="-34"/>
              </a:rPr>
              <a:t>WBS:</a:t>
            </a:r>
          </a:p>
          <a:p>
            <a:pPr eaLnBrk="1" hangingPunct="1"/>
            <a:r>
              <a:rPr lang="en-US" sz="2400" dirty="0" smtClean="0">
                <a:cs typeface="FreesiaUPC" pitchFamily="34" charset="-34"/>
              </a:rPr>
              <a:t>Any significant project can be broken down into several major sub-projects</a:t>
            </a:r>
          </a:p>
          <a:p>
            <a:pPr eaLnBrk="1" hangingPunct="1"/>
            <a:r>
              <a:rPr lang="en-US" sz="2400" dirty="0" smtClean="0">
                <a:cs typeface="FreesiaUPC" pitchFamily="34" charset="-34"/>
              </a:rPr>
              <a:t>Backbone of the planning and control system</a:t>
            </a:r>
          </a:p>
          <a:p>
            <a:pPr eaLnBrk="1" hangingPunct="1"/>
            <a:r>
              <a:rPr lang="en-US" sz="2400" dirty="0" smtClean="0">
                <a:cs typeface="FreesiaUPC" pitchFamily="34" charset="-34"/>
              </a:rPr>
              <a:t>Mind map which helps to break complexity down into simple manageable components</a:t>
            </a:r>
            <a:endParaRPr lang="th-TH" sz="2400" dirty="0" smtClean="0"/>
          </a:p>
        </p:txBody>
      </p:sp>
      <p:sp>
        <p:nvSpPr>
          <p:cNvPr id="34819"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BFC2AB81-02A3-4069-8C0E-097C263309E7}" type="slidenum">
              <a:rPr lang="en-US" smtClean="0"/>
              <a:pPr/>
              <a:t>32</a:t>
            </a:fld>
            <a:endParaRPr lang="th-TH"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3"/>
          <p:cNvSpPr>
            <a:spLocks noGrp="1" noChangeArrowheads="1"/>
          </p:cNvSpPr>
          <p:nvPr>
            <p:ph idx="1"/>
          </p:nvPr>
        </p:nvSpPr>
        <p:spPr>
          <a:xfrm>
            <a:off x="457200" y="457200"/>
            <a:ext cx="8229600" cy="609600"/>
          </a:xfrm>
        </p:spPr>
        <p:txBody>
          <a:bodyPr/>
          <a:lstStyle/>
          <a:p>
            <a:pPr eaLnBrk="1" hangingPunct="1">
              <a:buFont typeface="Wingdings" pitchFamily="2" charset="2"/>
              <a:buNone/>
            </a:pPr>
            <a:r>
              <a:rPr lang="en-US" sz="2800" dirty="0" smtClean="0">
                <a:cs typeface="FreesiaUPC" pitchFamily="34" charset="-34"/>
              </a:rPr>
              <a:t>Hierarchical Breakdown of the WBS:</a:t>
            </a:r>
          </a:p>
          <a:p>
            <a:pPr eaLnBrk="1" hangingPunct="1">
              <a:buFont typeface="Wingdings" pitchFamily="2" charset="2"/>
              <a:buNone/>
            </a:pPr>
            <a:endParaRPr lang="th-TH" sz="2800" dirty="0" smtClean="0"/>
          </a:p>
        </p:txBody>
      </p:sp>
      <p:sp>
        <p:nvSpPr>
          <p:cNvPr id="35845" name="Text Box 4"/>
          <p:cNvSpPr txBox="1">
            <a:spLocks noChangeArrowheads="1"/>
          </p:cNvSpPr>
          <p:nvPr/>
        </p:nvSpPr>
        <p:spPr bwMode="auto">
          <a:xfrm>
            <a:off x="746125" y="1174750"/>
            <a:ext cx="782638" cy="366713"/>
          </a:xfrm>
          <a:prstGeom prst="rect">
            <a:avLst/>
          </a:prstGeom>
          <a:noFill/>
          <a:ln w="9525">
            <a:noFill/>
            <a:miter lim="800000"/>
            <a:headEnd/>
            <a:tailEnd/>
          </a:ln>
        </p:spPr>
        <p:txBody>
          <a:bodyPr wrap="none">
            <a:spAutoFit/>
          </a:bodyPr>
          <a:lstStyle/>
          <a:p>
            <a:r>
              <a:rPr lang="en-US">
                <a:solidFill>
                  <a:srgbClr val="0000FF"/>
                </a:solidFill>
              </a:rPr>
              <a:t>Level</a:t>
            </a:r>
            <a:endParaRPr lang="th-TH">
              <a:solidFill>
                <a:srgbClr val="0000FF"/>
              </a:solidFill>
            </a:endParaRPr>
          </a:p>
        </p:txBody>
      </p:sp>
      <p:sp>
        <p:nvSpPr>
          <p:cNvPr id="35846" name="Text Box 5"/>
          <p:cNvSpPr txBox="1">
            <a:spLocks noChangeArrowheads="1"/>
          </p:cNvSpPr>
          <p:nvPr/>
        </p:nvSpPr>
        <p:spPr bwMode="auto">
          <a:xfrm>
            <a:off x="2514600" y="1157288"/>
            <a:ext cx="1284288" cy="366712"/>
          </a:xfrm>
          <a:prstGeom prst="rect">
            <a:avLst/>
          </a:prstGeom>
          <a:noFill/>
          <a:ln w="9525">
            <a:noFill/>
            <a:miter lim="800000"/>
            <a:headEnd/>
            <a:tailEnd/>
          </a:ln>
        </p:spPr>
        <p:txBody>
          <a:bodyPr wrap="none">
            <a:spAutoFit/>
          </a:bodyPr>
          <a:lstStyle/>
          <a:p>
            <a:r>
              <a:rPr lang="en-US">
                <a:solidFill>
                  <a:srgbClr val="0000FF"/>
                </a:solidFill>
              </a:rPr>
              <a:t>Hierarchy</a:t>
            </a:r>
            <a:endParaRPr lang="th-TH">
              <a:solidFill>
                <a:srgbClr val="0000FF"/>
              </a:solidFill>
            </a:endParaRPr>
          </a:p>
        </p:txBody>
      </p:sp>
      <p:sp>
        <p:nvSpPr>
          <p:cNvPr id="35847" name="Text Box 6"/>
          <p:cNvSpPr txBox="1">
            <a:spLocks noChangeArrowheads="1"/>
          </p:cNvSpPr>
          <p:nvPr/>
        </p:nvSpPr>
        <p:spPr bwMode="auto">
          <a:xfrm>
            <a:off x="5165725" y="1157288"/>
            <a:ext cx="1474788" cy="366712"/>
          </a:xfrm>
          <a:prstGeom prst="rect">
            <a:avLst/>
          </a:prstGeom>
          <a:noFill/>
          <a:ln w="9525">
            <a:noFill/>
            <a:miter lim="800000"/>
            <a:headEnd/>
            <a:tailEnd/>
          </a:ln>
        </p:spPr>
        <p:txBody>
          <a:bodyPr wrap="none">
            <a:spAutoFit/>
          </a:bodyPr>
          <a:lstStyle/>
          <a:p>
            <a:r>
              <a:rPr lang="en-US">
                <a:solidFill>
                  <a:srgbClr val="0000FF"/>
                </a:solidFill>
              </a:rPr>
              <a:t>Description</a:t>
            </a:r>
            <a:endParaRPr lang="th-TH">
              <a:solidFill>
                <a:srgbClr val="0000FF"/>
              </a:solidFill>
            </a:endParaRPr>
          </a:p>
        </p:txBody>
      </p:sp>
      <p:sp>
        <p:nvSpPr>
          <p:cNvPr id="35848" name="Text Box 7"/>
          <p:cNvSpPr txBox="1">
            <a:spLocks noChangeArrowheads="1"/>
          </p:cNvSpPr>
          <p:nvPr/>
        </p:nvSpPr>
        <p:spPr bwMode="auto">
          <a:xfrm>
            <a:off x="1000125" y="1555750"/>
            <a:ext cx="330200" cy="366713"/>
          </a:xfrm>
          <a:prstGeom prst="rect">
            <a:avLst/>
          </a:prstGeom>
          <a:noFill/>
          <a:ln w="9525">
            <a:noFill/>
            <a:miter lim="800000"/>
            <a:headEnd/>
            <a:tailEnd/>
          </a:ln>
        </p:spPr>
        <p:txBody>
          <a:bodyPr wrap="none">
            <a:spAutoFit/>
          </a:bodyPr>
          <a:lstStyle/>
          <a:p>
            <a:r>
              <a:rPr lang="en-US"/>
              <a:t>1</a:t>
            </a:r>
            <a:endParaRPr lang="th-TH"/>
          </a:p>
        </p:txBody>
      </p:sp>
      <p:sp>
        <p:nvSpPr>
          <p:cNvPr id="35849" name="Text Box 8"/>
          <p:cNvSpPr txBox="1">
            <a:spLocks noChangeArrowheads="1"/>
          </p:cNvSpPr>
          <p:nvPr/>
        </p:nvSpPr>
        <p:spPr bwMode="auto">
          <a:xfrm>
            <a:off x="990600" y="2300288"/>
            <a:ext cx="330200" cy="366712"/>
          </a:xfrm>
          <a:prstGeom prst="rect">
            <a:avLst/>
          </a:prstGeom>
          <a:noFill/>
          <a:ln w="9525">
            <a:noFill/>
            <a:miter lim="800000"/>
            <a:headEnd/>
            <a:tailEnd/>
          </a:ln>
        </p:spPr>
        <p:txBody>
          <a:bodyPr wrap="none">
            <a:spAutoFit/>
          </a:bodyPr>
          <a:lstStyle/>
          <a:p>
            <a:r>
              <a:rPr lang="en-US"/>
              <a:t>2</a:t>
            </a:r>
            <a:endParaRPr lang="th-TH"/>
          </a:p>
        </p:txBody>
      </p:sp>
      <p:sp>
        <p:nvSpPr>
          <p:cNvPr id="35850" name="Rectangle 9"/>
          <p:cNvSpPr>
            <a:spLocks noChangeArrowheads="1"/>
          </p:cNvSpPr>
          <p:nvPr/>
        </p:nvSpPr>
        <p:spPr bwMode="auto">
          <a:xfrm>
            <a:off x="2438400" y="1600200"/>
            <a:ext cx="1524000" cy="457200"/>
          </a:xfrm>
          <a:prstGeom prst="rect">
            <a:avLst/>
          </a:prstGeom>
          <a:solidFill>
            <a:srgbClr val="CCCC00"/>
          </a:solidFill>
          <a:ln w="9525">
            <a:solidFill>
              <a:schemeClr val="tx1"/>
            </a:solidFill>
            <a:miter lim="800000"/>
            <a:headEnd/>
            <a:tailEnd/>
          </a:ln>
        </p:spPr>
        <p:txBody>
          <a:bodyPr wrap="none" anchor="ctr"/>
          <a:lstStyle/>
          <a:p>
            <a:pPr algn="ctr"/>
            <a:r>
              <a:rPr lang="en-US"/>
              <a:t>Project</a:t>
            </a:r>
            <a:endParaRPr lang="th-TH"/>
          </a:p>
        </p:txBody>
      </p:sp>
      <p:sp>
        <p:nvSpPr>
          <p:cNvPr id="35851" name="Rectangle 10"/>
          <p:cNvSpPr>
            <a:spLocks noChangeArrowheads="1"/>
          </p:cNvSpPr>
          <p:nvPr/>
        </p:nvSpPr>
        <p:spPr bwMode="auto">
          <a:xfrm>
            <a:off x="2438400" y="2286000"/>
            <a:ext cx="1524000" cy="457200"/>
          </a:xfrm>
          <a:prstGeom prst="rect">
            <a:avLst/>
          </a:prstGeom>
          <a:solidFill>
            <a:srgbClr val="CCCC00"/>
          </a:solidFill>
          <a:ln w="9525">
            <a:solidFill>
              <a:schemeClr val="tx1"/>
            </a:solidFill>
            <a:miter lim="800000"/>
            <a:headEnd/>
            <a:tailEnd/>
          </a:ln>
        </p:spPr>
        <p:txBody>
          <a:bodyPr wrap="none" anchor="ctr"/>
          <a:lstStyle/>
          <a:p>
            <a:pPr algn="ctr"/>
            <a:r>
              <a:rPr lang="en-US"/>
              <a:t>Deliverable</a:t>
            </a:r>
            <a:endParaRPr lang="th-TH"/>
          </a:p>
        </p:txBody>
      </p:sp>
      <p:sp>
        <p:nvSpPr>
          <p:cNvPr id="35852" name="Rectangle 11"/>
          <p:cNvSpPr>
            <a:spLocks noChangeArrowheads="1"/>
          </p:cNvSpPr>
          <p:nvPr/>
        </p:nvSpPr>
        <p:spPr bwMode="auto">
          <a:xfrm>
            <a:off x="2209800" y="2971800"/>
            <a:ext cx="1981200" cy="457200"/>
          </a:xfrm>
          <a:prstGeom prst="rect">
            <a:avLst/>
          </a:prstGeom>
          <a:solidFill>
            <a:srgbClr val="CCCC00"/>
          </a:solidFill>
          <a:ln w="9525">
            <a:solidFill>
              <a:schemeClr val="tx1"/>
            </a:solidFill>
            <a:miter lim="800000"/>
            <a:headEnd/>
            <a:tailEnd/>
          </a:ln>
        </p:spPr>
        <p:txBody>
          <a:bodyPr wrap="none" anchor="ctr"/>
          <a:lstStyle/>
          <a:p>
            <a:pPr algn="ctr"/>
            <a:r>
              <a:rPr lang="en-US"/>
              <a:t>Sub-deliverable</a:t>
            </a:r>
            <a:endParaRPr lang="th-TH"/>
          </a:p>
        </p:txBody>
      </p:sp>
      <p:sp>
        <p:nvSpPr>
          <p:cNvPr id="35853" name="Rectangle 12"/>
          <p:cNvSpPr>
            <a:spLocks noChangeArrowheads="1"/>
          </p:cNvSpPr>
          <p:nvPr/>
        </p:nvSpPr>
        <p:spPr bwMode="auto">
          <a:xfrm>
            <a:off x="1752600" y="3657600"/>
            <a:ext cx="2895600" cy="457200"/>
          </a:xfrm>
          <a:prstGeom prst="rect">
            <a:avLst/>
          </a:prstGeom>
          <a:solidFill>
            <a:srgbClr val="CCCC00"/>
          </a:solidFill>
          <a:ln w="9525">
            <a:solidFill>
              <a:schemeClr val="tx1"/>
            </a:solidFill>
            <a:miter lim="800000"/>
            <a:headEnd/>
            <a:tailEnd/>
          </a:ln>
        </p:spPr>
        <p:txBody>
          <a:bodyPr wrap="none" anchor="ctr"/>
          <a:lstStyle/>
          <a:p>
            <a:pPr algn="ctr"/>
            <a:r>
              <a:rPr lang="en-US"/>
              <a:t>Lowest sub-deliverable</a:t>
            </a:r>
            <a:endParaRPr lang="th-TH"/>
          </a:p>
        </p:txBody>
      </p:sp>
      <p:sp>
        <p:nvSpPr>
          <p:cNvPr id="35854" name="Rectangle 13"/>
          <p:cNvSpPr>
            <a:spLocks noChangeArrowheads="1"/>
          </p:cNvSpPr>
          <p:nvPr/>
        </p:nvSpPr>
        <p:spPr bwMode="auto">
          <a:xfrm>
            <a:off x="2286000" y="4343400"/>
            <a:ext cx="1905000" cy="457200"/>
          </a:xfrm>
          <a:prstGeom prst="rect">
            <a:avLst/>
          </a:prstGeom>
          <a:solidFill>
            <a:srgbClr val="CCCC00"/>
          </a:solidFill>
          <a:ln w="9525">
            <a:solidFill>
              <a:schemeClr val="tx1"/>
            </a:solidFill>
            <a:miter lim="800000"/>
            <a:headEnd/>
            <a:tailEnd/>
          </a:ln>
        </p:spPr>
        <p:txBody>
          <a:bodyPr wrap="none" anchor="ctr"/>
          <a:lstStyle/>
          <a:p>
            <a:pPr algn="ctr"/>
            <a:r>
              <a:rPr lang="en-US"/>
              <a:t>Cost Account</a:t>
            </a:r>
            <a:endParaRPr lang="th-TH"/>
          </a:p>
        </p:txBody>
      </p:sp>
      <p:sp>
        <p:nvSpPr>
          <p:cNvPr id="35855" name="Rectangle 14"/>
          <p:cNvSpPr>
            <a:spLocks noChangeArrowheads="1"/>
          </p:cNvSpPr>
          <p:nvPr/>
        </p:nvSpPr>
        <p:spPr bwMode="auto">
          <a:xfrm>
            <a:off x="2286000" y="5029200"/>
            <a:ext cx="1905000" cy="457200"/>
          </a:xfrm>
          <a:prstGeom prst="rect">
            <a:avLst/>
          </a:prstGeom>
          <a:solidFill>
            <a:srgbClr val="CCCC00"/>
          </a:solidFill>
          <a:ln w="9525">
            <a:solidFill>
              <a:schemeClr val="tx1"/>
            </a:solidFill>
            <a:miter lim="800000"/>
            <a:headEnd/>
            <a:tailEnd/>
          </a:ln>
        </p:spPr>
        <p:txBody>
          <a:bodyPr wrap="none" anchor="ctr"/>
          <a:lstStyle/>
          <a:p>
            <a:pPr algn="ctr"/>
            <a:r>
              <a:rPr lang="en-US"/>
              <a:t>Work Package</a:t>
            </a:r>
            <a:endParaRPr lang="th-TH"/>
          </a:p>
        </p:txBody>
      </p:sp>
      <p:sp>
        <p:nvSpPr>
          <p:cNvPr id="35856" name="Text Box 15"/>
          <p:cNvSpPr txBox="1">
            <a:spLocks noChangeArrowheads="1"/>
          </p:cNvSpPr>
          <p:nvPr/>
        </p:nvSpPr>
        <p:spPr bwMode="auto">
          <a:xfrm>
            <a:off x="5105400" y="1614488"/>
            <a:ext cx="2154238" cy="366712"/>
          </a:xfrm>
          <a:prstGeom prst="rect">
            <a:avLst/>
          </a:prstGeom>
          <a:noFill/>
          <a:ln w="9525">
            <a:noFill/>
            <a:miter lim="800000"/>
            <a:headEnd/>
            <a:tailEnd/>
          </a:ln>
        </p:spPr>
        <p:txBody>
          <a:bodyPr wrap="none">
            <a:spAutoFit/>
          </a:bodyPr>
          <a:lstStyle/>
          <a:p>
            <a:r>
              <a:rPr lang="en-US"/>
              <a:t>Complete Project</a:t>
            </a:r>
            <a:endParaRPr lang="th-TH"/>
          </a:p>
        </p:txBody>
      </p:sp>
      <p:sp>
        <p:nvSpPr>
          <p:cNvPr id="35857" name="Text Box 16"/>
          <p:cNvSpPr txBox="1">
            <a:spLocks noChangeArrowheads="1"/>
          </p:cNvSpPr>
          <p:nvPr/>
        </p:nvSpPr>
        <p:spPr bwMode="auto">
          <a:xfrm>
            <a:off x="5089525" y="2300288"/>
            <a:ext cx="2195513" cy="366712"/>
          </a:xfrm>
          <a:prstGeom prst="rect">
            <a:avLst/>
          </a:prstGeom>
          <a:noFill/>
          <a:ln w="9525">
            <a:noFill/>
            <a:miter lim="800000"/>
            <a:headEnd/>
            <a:tailEnd/>
          </a:ln>
        </p:spPr>
        <p:txBody>
          <a:bodyPr wrap="none">
            <a:spAutoFit/>
          </a:bodyPr>
          <a:lstStyle/>
          <a:p>
            <a:r>
              <a:rPr lang="en-US"/>
              <a:t>Major Deliverable</a:t>
            </a:r>
            <a:endParaRPr lang="th-TH"/>
          </a:p>
        </p:txBody>
      </p:sp>
      <p:sp>
        <p:nvSpPr>
          <p:cNvPr id="35858" name="Text Box 17"/>
          <p:cNvSpPr txBox="1">
            <a:spLocks noChangeArrowheads="1"/>
          </p:cNvSpPr>
          <p:nvPr/>
        </p:nvSpPr>
        <p:spPr bwMode="auto">
          <a:xfrm>
            <a:off x="5105400" y="2986088"/>
            <a:ext cx="2814638" cy="366712"/>
          </a:xfrm>
          <a:prstGeom prst="rect">
            <a:avLst/>
          </a:prstGeom>
          <a:noFill/>
          <a:ln w="9525">
            <a:noFill/>
            <a:miter lim="800000"/>
            <a:headEnd/>
            <a:tailEnd/>
          </a:ln>
        </p:spPr>
        <p:txBody>
          <a:bodyPr wrap="none">
            <a:spAutoFit/>
          </a:bodyPr>
          <a:lstStyle/>
          <a:p>
            <a:r>
              <a:rPr lang="en-US"/>
              <a:t>Supporting Deliverable</a:t>
            </a:r>
            <a:endParaRPr lang="th-TH"/>
          </a:p>
        </p:txBody>
      </p:sp>
      <p:sp>
        <p:nvSpPr>
          <p:cNvPr id="35859" name="Text Box 18"/>
          <p:cNvSpPr txBox="1">
            <a:spLocks noChangeArrowheads="1"/>
          </p:cNvSpPr>
          <p:nvPr/>
        </p:nvSpPr>
        <p:spPr bwMode="auto">
          <a:xfrm>
            <a:off x="5105400" y="3581400"/>
            <a:ext cx="2544763" cy="641350"/>
          </a:xfrm>
          <a:prstGeom prst="rect">
            <a:avLst/>
          </a:prstGeom>
          <a:noFill/>
          <a:ln w="9525">
            <a:noFill/>
            <a:miter lim="800000"/>
            <a:headEnd/>
            <a:tailEnd/>
          </a:ln>
        </p:spPr>
        <p:txBody>
          <a:bodyPr wrap="none">
            <a:spAutoFit/>
          </a:bodyPr>
          <a:lstStyle/>
          <a:p>
            <a:r>
              <a:rPr lang="en-US"/>
              <a:t>Lower management </a:t>
            </a:r>
          </a:p>
          <a:p>
            <a:r>
              <a:rPr lang="en-US"/>
              <a:t>Responsibility level</a:t>
            </a:r>
            <a:endParaRPr lang="th-TH"/>
          </a:p>
        </p:txBody>
      </p:sp>
      <p:sp>
        <p:nvSpPr>
          <p:cNvPr id="35860" name="Text Box 19"/>
          <p:cNvSpPr txBox="1">
            <a:spLocks noChangeArrowheads="1"/>
          </p:cNvSpPr>
          <p:nvPr/>
        </p:nvSpPr>
        <p:spPr bwMode="auto">
          <a:xfrm>
            <a:off x="5105400" y="4267200"/>
            <a:ext cx="3719513" cy="915988"/>
          </a:xfrm>
          <a:prstGeom prst="rect">
            <a:avLst/>
          </a:prstGeom>
          <a:noFill/>
          <a:ln w="9525">
            <a:noFill/>
            <a:miter lim="800000"/>
            <a:headEnd/>
            <a:tailEnd/>
          </a:ln>
        </p:spPr>
        <p:txBody>
          <a:bodyPr wrap="none">
            <a:spAutoFit/>
          </a:bodyPr>
          <a:lstStyle/>
          <a:p>
            <a:r>
              <a:rPr lang="en-US"/>
              <a:t>Grouping of work packages for</a:t>
            </a:r>
          </a:p>
          <a:p>
            <a:r>
              <a:rPr lang="en-US"/>
              <a:t>Monitoring progress and </a:t>
            </a:r>
          </a:p>
          <a:p>
            <a:r>
              <a:rPr lang="en-US"/>
              <a:t>responsibility</a:t>
            </a:r>
            <a:endParaRPr lang="th-TH"/>
          </a:p>
        </p:txBody>
      </p:sp>
      <p:sp>
        <p:nvSpPr>
          <p:cNvPr id="35861" name="Text Box 20"/>
          <p:cNvSpPr txBox="1">
            <a:spLocks noChangeArrowheads="1"/>
          </p:cNvSpPr>
          <p:nvPr/>
        </p:nvSpPr>
        <p:spPr bwMode="auto">
          <a:xfrm>
            <a:off x="5086350" y="5257800"/>
            <a:ext cx="3219450" cy="366713"/>
          </a:xfrm>
          <a:prstGeom prst="rect">
            <a:avLst/>
          </a:prstGeom>
          <a:noFill/>
          <a:ln w="9525">
            <a:noFill/>
            <a:miter lim="800000"/>
            <a:headEnd/>
            <a:tailEnd/>
          </a:ln>
        </p:spPr>
        <p:txBody>
          <a:bodyPr wrap="none">
            <a:spAutoFit/>
          </a:bodyPr>
          <a:lstStyle/>
          <a:p>
            <a:r>
              <a:rPr lang="en-US"/>
              <a:t>Identifiable work activities</a:t>
            </a:r>
            <a:endParaRPr lang="th-TH"/>
          </a:p>
        </p:txBody>
      </p:sp>
      <p:sp>
        <p:nvSpPr>
          <p:cNvPr id="35862" name="Text Box 23"/>
          <p:cNvSpPr txBox="1">
            <a:spLocks noChangeArrowheads="1"/>
          </p:cNvSpPr>
          <p:nvPr/>
        </p:nvSpPr>
        <p:spPr bwMode="auto">
          <a:xfrm>
            <a:off x="974725" y="2986088"/>
            <a:ext cx="330200" cy="366712"/>
          </a:xfrm>
          <a:prstGeom prst="rect">
            <a:avLst/>
          </a:prstGeom>
          <a:noFill/>
          <a:ln w="9525">
            <a:noFill/>
            <a:miter lim="800000"/>
            <a:headEnd/>
            <a:tailEnd/>
          </a:ln>
        </p:spPr>
        <p:txBody>
          <a:bodyPr wrap="none">
            <a:spAutoFit/>
          </a:bodyPr>
          <a:lstStyle/>
          <a:p>
            <a:r>
              <a:rPr lang="en-US"/>
              <a:t>3</a:t>
            </a:r>
            <a:endParaRPr lang="th-TH"/>
          </a:p>
        </p:txBody>
      </p:sp>
      <p:sp>
        <p:nvSpPr>
          <p:cNvPr id="35863" name="Text Box 24"/>
          <p:cNvSpPr txBox="1">
            <a:spLocks noChangeArrowheads="1"/>
          </p:cNvSpPr>
          <p:nvPr/>
        </p:nvSpPr>
        <p:spPr bwMode="auto">
          <a:xfrm>
            <a:off x="974725" y="3733800"/>
            <a:ext cx="330200" cy="366713"/>
          </a:xfrm>
          <a:prstGeom prst="rect">
            <a:avLst/>
          </a:prstGeom>
          <a:noFill/>
          <a:ln w="9525">
            <a:noFill/>
            <a:miter lim="800000"/>
            <a:headEnd/>
            <a:tailEnd/>
          </a:ln>
        </p:spPr>
        <p:txBody>
          <a:bodyPr wrap="none">
            <a:spAutoFit/>
          </a:bodyPr>
          <a:lstStyle/>
          <a:p>
            <a:r>
              <a:rPr lang="en-US"/>
              <a:t>4</a:t>
            </a:r>
            <a:endParaRPr lang="th-TH"/>
          </a:p>
        </p:txBody>
      </p:sp>
      <p:sp>
        <p:nvSpPr>
          <p:cNvPr id="35864" name="Text Box 25"/>
          <p:cNvSpPr txBox="1">
            <a:spLocks noChangeArrowheads="1"/>
          </p:cNvSpPr>
          <p:nvPr/>
        </p:nvSpPr>
        <p:spPr bwMode="auto">
          <a:xfrm>
            <a:off x="965200" y="4738688"/>
            <a:ext cx="330200" cy="366712"/>
          </a:xfrm>
          <a:prstGeom prst="rect">
            <a:avLst/>
          </a:prstGeom>
          <a:noFill/>
          <a:ln w="9525">
            <a:noFill/>
            <a:miter lim="800000"/>
            <a:headEnd/>
            <a:tailEnd/>
          </a:ln>
        </p:spPr>
        <p:txBody>
          <a:bodyPr wrap="none">
            <a:spAutoFit/>
          </a:bodyPr>
          <a:lstStyle/>
          <a:p>
            <a:r>
              <a:rPr lang="en-US"/>
              <a:t>5</a:t>
            </a:r>
            <a:endParaRPr lang="th-TH"/>
          </a:p>
        </p:txBody>
      </p:sp>
      <p:sp>
        <p:nvSpPr>
          <p:cNvPr id="35865" name="AutoShape 26"/>
          <p:cNvSpPr>
            <a:spLocks/>
          </p:cNvSpPr>
          <p:nvPr/>
        </p:nvSpPr>
        <p:spPr bwMode="auto">
          <a:xfrm>
            <a:off x="1752600" y="4343400"/>
            <a:ext cx="381000" cy="1143000"/>
          </a:xfrm>
          <a:prstGeom prst="leftBrace">
            <a:avLst>
              <a:gd name="adj1" fmla="val 25000"/>
              <a:gd name="adj2" fmla="val 50000"/>
            </a:avLst>
          </a:prstGeom>
          <a:noFill/>
          <a:ln w="9525">
            <a:solidFill>
              <a:schemeClr val="tx1"/>
            </a:solidFill>
            <a:round/>
            <a:headEnd/>
            <a:tailEnd/>
          </a:ln>
        </p:spPr>
        <p:txBody>
          <a:bodyPr wrap="none" anchor="ctr"/>
          <a:lstStyle/>
          <a:p>
            <a:endParaRPr lang="en-US"/>
          </a:p>
        </p:txBody>
      </p:sp>
      <p:sp>
        <p:nvSpPr>
          <p:cNvPr id="35866" name="Line 27"/>
          <p:cNvSpPr>
            <a:spLocks noChangeShapeType="1"/>
          </p:cNvSpPr>
          <p:nvPr/>
        </p:nvSpPr>
        <p:spPr bwMode="auto">
          <a:xfrm>
            <a:off x="3200400" y="2057400"/>
            <a:ext cx="0" cy="228600"/>
          </a:xfrm>
          <a:prstGeom prst="line">
            <a:avLst/>
          </a:prstGeom>
          <a:noFill/>
          <a:ln w="9525">
            <a:solidFill>
              <a:schemeClr val="tx1"/>
            </a:solidFill>
            <a:round/>
            <a:headEnd/>
            <a:tailEnd type="triangle" w="med" len="med"/>
          </a:ln>
        </p:spPr>
        <p:txBody>
          <a:bodyPr/>
          <a:lstStyle/>
          <a:p>
            <a:endParaRPr lang="en-US"/>
          </a:p>
        </p:txBody>
      </p:sp>
      <p:sp>
        <p:nvSpPr>
          <p:cNvPr id="35867" name="Line 28"/>
          <p:cNvSpPr>
            <a:spLocks noChangeShapeType="1"/>
          </p:cNvSpPr>
          <p:nvPr/>
        </p:nvSpPr>
        <p:spPr bwMode="auto">
          <a:xfrm>
            <a:off x="3200400" y="2743200"/>
            <a:ext cx="0" cy="228600"/>
          </a:xfrm>
          <a:prstGeom prst="line">
            <a:avLst/>
          </a:prstGeom>
          <a:noFill/>
          <a:ln w="9525">
            <a:solidFill>
              <a:schemeClr val="tx1"/>
            </a:solidFill>
            <a:round/>
            <a:headEnd/>
            <a:tailEnd type="triangle" w="med" len="med"/>
          </a:ln>
        </p:spPr>
        <p:txBody>
          <a:bodyPr/>
          <a:lstStyle/>
          <a:p>
            <a:endParaRPr lang="en-US"/>
          </a:p>
        </p:txBody>
      </p:sp>
      <p:sp>
        <p:nvSpPr>
          <p:cNvPr id="35868" name="Line 29"/>
          <p:cNvSpPr>
            <a:spLocks noChangeShapeType="1"/>
          </p:cNvSpPr>
          <p:nvPr/>
        </p:nvSpPr>
        <p:spPr bwMode="auto">
          <a:xfrm>
            <a:off x="3200400" y="3429000"/>
            <a:ext cx="0" cy="228600"/>
          </a:xfrm>
          <a:prstGeom prst="line">
            <a:avLst/>
          </a:prstGeom>
          <a:noFill/>
          <a:ln w="9525">
            <a:solidFill>
              <a:schemeClr val="tx1"/>
            </a:solidFill>
            <a:round/>
            <a:headEnd/>
            <a:tailEnd type="triangle" w="med" len="med"/>
          </a:ln>
        </p:spPr>
        <p:txBody>
          <a:bodyPr/>
          <a:lstStyle/>
          <a:p>
            <a:endParaRPr lang="en-US"/>
          </a:p>
        </p:txBody>
      </p:sp>
      <p:sp>
        <p:nvSpPr>
          <p:cNvPr id="35869" name="Line 30"/>
          <p:cNvSpPr>
            <a:spLocks noChangeShapeType="1"/>
          </p:cNvSpPr>
          <p:nvPr/>
        </p:nvSpPr>
        <p:spPr bwMode="auto">
          <a:xfrm>
            <a:off x="3200400" y="4114800"/>
            <a:ext cx="0" cy="228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600" b="1" smtClean="0">
                <a:solidFill>
                  <a:srgbClr val="0000FF"/>
                </a:solidFill>
                <a:cs typeface="FreesiaUPC" pitchFamily="34" charset="-34"/>
              </a:rPr>
              <a:t>Responsibility Matrix</a:t>
            </a:r>
            <a:endParaRPr lang="th-TH" sz="3600" b="1" smtClean="0">
              <a:solidFill>
                <a:srgbClr val="0000FF"/>
              </a:solidFill>
            </a:endParaRPr>
          </a:p>
        </p:txBody>
      </p:sp>
      <p:sp>
        <p:nvSpPr>
          <p:cNvPr id="36868" name="Rectangle 3"/>
          <p:cNvSpPr>
            <a:spLocks noGrp="1" noChangeArrowheads="1"/>
          </p:cNvSpPr>
          <p:nvPr>
            <p:ph idx="1"/>
          </p:nvPr>
        </p:nvSpPr>
        <p:spPr>
          <a:xfrm>
            <a:off x="457200" y="1066800"/>
            <a:ext cx="8229600" cy="4525963"/>
          </a:xfrm>
        </p:spPr>
        <p:txBody>
          <a:bodyPr/>
          <a:lstStyle/>
          <a:p>
            <a:pPr eaLnBrk="1" hangingPunct="1"/>
            <a:r>
              <a:rPr lang="en-US" sz="2400" dirty="0" smtClean="0">
                <a:cs typeface="FreesiaUPC" pitchFamily="34" charset="-34"/>
              </a:rPr>
              <a:t>Summarizes the tasks to be accomplished and who is responsible for what on a project</a:t>
            </a:r>
            <a:endParaRPr lang="th-TH" sz="2400" dirty="0" smtClean="0"/>
          </a:p>
        </p:txBody>
      </p:sp>
      <p:sp>
        <p:nvSpPr>
          <p:cNvPr id="36867"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83B733DF-29C4-4E0B-9D71-16E45A367ECD}" type="slidenum">
              <a:rPr lang="en-US" smtClean="0"/>
              <a:pPr/>
              <a:t>34</a:t>
            </a:fld>
            <a:endParaRPr lang="th-TH" smtClean="0"/>
          </a:p>
        </p:txBody>
      </p:sp>
      <p:pic>
        <p:nvPicPr>
          <p:cNvPr id="36869" name="Picture 4" descr="gra93925_0409"/>
          <p:cNvPicPr>
            <a:picLocks noChangeAspect="1" noChangeArrowheads="1"/>
          </p:cNvPicPr>
          <p:nvPr/>
        </p:nvPicPr>
        <p:blipFill>
          <a:blip r:embed="rId2" cstate="print"/>
          <a:srcRect/>
          <a:stretch>
            <a:fillRect/>
          </a:stretch>
        </p:blipFill>
        <p:spPr bwMode="auto">
          <a:xfrm>
            <a:off x="990600" y="2133600"/>
            <a:ext cx="7162800" cy="4110038"/>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z="3600" b="1" dirty="0" smtClean="0">
                <a:solidFill>
                  <a:srgbClr val="0000FF"/>
                </a:solidFill>
                <a:cs typeface="FreesiaUPC" pitchFamily="34" charset="-34"/>
              </a:rPr>
              <a:t>Schedule</a:t>
            </a:r>
          </a:p>
        </p:txBody>
      </p:sp>
      <p:sp>
        <p:nvSpPr>
          <p:cNvPr id="39939" name="Slide Number Placeholder 3"/>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106DF0A0-C470-4FB9-A787-7FC20CA4E02F}" type="slidenum">
              <a:rPr lang="en-US" smtClean="0"/>
              <a:pPr/>
              <a:t>35</a:t>
            </a:fld>
            <a:endParaRPr lang="th-TH" smtClean="0"/>
          </a:p>
        </p:txBody>
      </p:sp>
      <p:pic>
        <p:nvPicPr>
          <p:cNvPr id="39940" name="Picture 2"/>
          <p:cNvPicPr>
            <a:picLocks noChangeAspect="1" noChangeArrowheads="1"/>
          </p:cNvPicPr>
          <p:nvPr/>
        </p:nvPicPr>
        <p:blipFill>
          <a:blip r:embed="rId2" cstate="print"/>
          <a:srcRect/>
          <a:stretch>
            <a:fillRect/>
          </a:stretch>
        </p:blipFill>
        <p:spPr bwMode="auto">
          <a:xfrm>
            <a:off x="781050" y="1019175"/>
            <a:ext cx="7829550" cy="5381625"/>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z="3600" b="1" dirty="0" smtClean="0">
                <a:solidFill>
                  <a:srgbClr val="0000FF"/>
                </a:solidFill>
                <a:cs typeface="FreesiaUPC" pitchFamily="34" charset="-34"/>
              </a:rPr>
              <a:t>Deliverables</a:t>
            </a:r>
          </a:p>
        </p:txBody>
      </p:sp>
      <p:sp>
        <p:nvSpPr>
          <p:cNvPr id="40964" name="Content Placeholder 2"/>
          <p:cNvSpPr>
            <a:spLocks noGrp="1"/>
          </p:cNvSpPr>
          <p:nvPr>
            <p:ph idx="1"/>
          </p:nvPr>
        </p:nvSpPr>
        <p:spPr/>
        <p:txBody>
          <a:bodyPr/>
          <a:lstStyle/>
          <a:p>
            <a:pPr eaLnBrk="1" hangingPunct="1"/>
            <a:r>
              <a:rPr lang="en-US" smtClean="0">
                <a:cs typeface="FreesiaUPC" pitchFamily="34" charset="-34"/>
              </a:rPr>
              <a:t>Deliverables  - the expected outputs over the life of the project. Deliverables typically include time, quantity, and/or cost estimates.</a:t>
            </a:r>
          </a:p>
          <a:p>
            <a:pPr eaLnBrk="1" hangingPunct="1"/>
            <a:r>
              <a:rPr lang="en-US" smtClean="0">
                <a:cs typeface="FreesiaUPC" pitchFamily="34" charset="-34"/>
              </a:rPr>
              <a:t>Approved Software, Products, Concluded report of studies, etc.</a:t>
            </a:r>
          </a:p>
        </p:txBody>
      </p:sp>
      <p:sp>
        <p:nvSpPr>
          <p:cNvPr id="40963" name="Slide Number Placeholder 3"/>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0B13C33A-4337-4DF8-AC68-B392A3515963}" type="slidenum">
              <a:rPr lang="en-US" smtClean="0"/>
              <a:pPr/>
              <a:t>36</a:t>
            </a:fld>
            <a:endParaRPr lang="th-TH"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4000" b="1" dirty="0" smtClean="0">
                <a:solidFill>
                  <a:srgbClr val="0000FF"/>
                </a:solidFill>
                <a:cs typeface="FreesiaUPC" pitchFamily="34" charset="-34"/>
              </a:rPr>
              <a:t>Time Management</a:t>
            </a:r>
            <a:endParaRPr lang="th-TH" sz="4000" b="1" dirty="0" smtClean="0">
              <a:solidFill>
                <a:srgbClr val="0000FF"/>
              </a:solidFill>
            </a:endParaRPr>
          </a:p>
        </p:txBody>
      </p:sp>
      <p:sp>
        <p:nvSpPr>
          <p:cNvPr id="41987" name="Rectangle 3"/>
          <p:cNvSpPr>
            <a:spLocks noGrp="1" noChangeArrowheads="1"/>
          </p:cNvSpPr>
          <p:nvPr>
            <p:ph idx="1"/>
          </p:nvPr>
        </p:nvSpPr>
        <p:spPr>
          <a:xfrm>
            <a:off x="457200" y="1219200"/>
            <a:ext cx="8229600" cy="4525963"/>
          </a:xfrm>
        </p:spPr>
        <p:txBody>
          <a:bodyPr/>
          <a:lstStyle/>
          <a:p>
            <a:pPr eaLnBrk="1" hangingPunct="1">
              <a:buFont typeface="Wingdings" pitchFamily="2" charset="2"/>
              <a:buNone/>
            </a:pPr>
            <a:r>
              <a:rPr lang="en-US" sz="2400" b="1" dirty="0" smtClean="0">
                <a:solidFill>
                  <a:schemeClr val="accent1"/>
                </a:solidFill>
                <a:cs typeface="FreesiaUPC" pitchFamily="34" charset="-34"/>
              </a:rPr>
              <a:t>Programs / Schedules</a:t>
            </a:r>
          </a:p>
          <a:p>
            <a:pPr eaLnBrk="1" hangingPunct="1"/>
            <a:r>
              <a:rPr lang="en-US" sz="2400" dirty="0" smtClean="0">
                <a:cs typeface="FreesiaUPC" pitchFamily="34" charset="-34"/>
              </a:rPr>
              <a:t>Owner can use the program for monitoring the contractor’s performance, and assessing claims for extensions of time.</a:t>
            </a:r>
          </a:p>
          <a:p>
            <a:pPr eaLnBrk="1" hangingPunct="1"/>
            <a:r>
              <a:rPr lang="en-US" sz="2400" dirty="0" smtClean="0">
                <a:cs typeface="FreesiaUPC" pitchFamily="34" charset="-34"/>
              </a:rPr>
              <a:t>Contractor’s program needs to incorporate the programs of sub-contractors.</a:t>
            </a:r>
          </a:p>
          <a:p>
            <a:pPr eaLnBrk="1" hangingPunct="1"/>
            <a:r>
              <a:rPr lang="en-US" sz="2400" dirty="0" smtClean="0">
                <a:cs typeface="FreesiaUPC" pitchFamily="34" charset="-34"/>
              </a:rPr>
              <a:t>It forms part of the contract, and any changes from it is a change in the contract.</a:t>
            </a:r>
          </a:p>
          <a:p>
            <a:pPr eaLnBrk="1" hangingPunct="1"/>
            <a:r>
              <a:rPr lang="en-US" sz="2400" dirty="0" smtClean="0">
                <a:cs typeface="FreesiaUPC" pitchFamily="34" charset="-34"/>
              </a:rPr>
              <a:t>Programs allow the contractor to do the work at his preferred sequencing and pace, but failure to meet the program may be a breach of contract.</a:t>
            </a:r>
            <a:endParaRPr lang="th-TH" sz="2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57200" y="762000"/>
            <a:ext cx="8229600" cy="4525963"/>
          </a:xfrm>
        </p:spPr>
        <p:txBody>
          <a:bodyPr/>
          <a:lstStyle/>
          <a:p>
            <a:pPr eaLnBrk="1" hangingPunct="1"/>
            <a:r>
              <a:rPr lang="en-US" dirty="0" smtClean="0">
                <a:cs typeface="FreesiaUPC" pitchFamily="34" charset="-34"/>
              </a:rPr>
              <a:t>Contractor’s program may include a time contingency.</a:t>
            </a:r>
          </a:p>
          <a:p>
            <a:pPr eaLnBrk="1" hangingPunct="1"/>
            <a:r>
              <a:rPr lang="en-US" dirty="0" smtClean="0">
                <a:cs typeface="FreesiaUPC" pitchFamily="34" charset="-34"/>
              </a:rPr>
              <a:t>This is for the benefit of the contractor, not to be used by the owner.</a:t>
            </a:r>
          </a:p>
          <a:p>
            <a:pPr eaLnBrk="1" hangingPunct="1"/>
            <a:r>
              <a:rPr lang="en-US" dirty="0" smtClean="0">
                <a:cs typeface="FreesiaUPC" pitchFamily="34" charset="-34"/>
              </a:rPr>
              <a:t>Extensions of time are granted where the owner causes a delay, or a delay stipulated in the contract occurs, where the delay is to a critical activity.</a:t>
            </a:r>
            <a:endParaRPr lang="th-TH"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609600"/>
            <a:ext cx="8229600" cy="4525963"/>
          </a:xfrm>
        </p:spPr>
        <p:txBody>
          <a:bodyPr/>
          <a:lstStyle/>
          <a:p>
            <a:pPr eaLnBrk="1" hangingPunct="1">
              <a:buFont typeface="Wingdings" pitchFamily="2" charset="2"/>
              <a:buNone/>
            </a:pPr>
            <a:r>
              <a:rPr lang="en-US" b="1" dirty="0" smtClean="0">
                <a:solidFill>
                  <a:schemeClr val="accent1"/>
                </a:solidFill>
                <a:cs typeface="FreesiaUPC" pitchFamily="34" charset="-34"/>
              </a:rPr>
              <a:t>As Executed programs/ schedules</a:t>
            </a:r>
          </a:p>
          <a:p>
            <a:pPr eaLnBrk="1" hangingPunct="1"/>
            <a:r>
              <a:rPr lang="en-US" dirty="0" smtClean="0">
                <a:cs typeface="FreesiaUPC" pitchFamily="34" charset="-34"/>
              </a:rPr>
              <a:t>Programs indicate changes to the original program including delays, variations, and agreed changes.</a:t>
            </a:r>
          </a:p>
          <a:p>
            <a:pPr eaLnBrk="1" hangingPunct="1"/>
            <a:r>
              <a:rPr lang="en-US" dirty="0" smtClean="0">
                <a:cs typeface="FreesiaUPC" pitchFamily="34" charset="-34"/>
              </a:rPr>
              <a:t>As-Built/ As-Constructed/ </a:t>
            </a:r>
          </a:p>
          <a:p>
            <a:pPr eaLnBrk="1" hangingPunct="1">
              <a:buFont typeface="Wingdings" pitchFamily="2" charset="2"/>
              <a:buNone/>
            </a:pPr>
            <a:r>
              <a:rPr lang="en-US" dirty="0" smtClean="0">
                <a:cs typeface="FreesiaUPC" pitchFamily="34" charset="-34"/>
              </a:rPr>
              <a:t>   As-Implemented/ Factual</a:t>
            </a:r>
            <a:endParaRPr lang="th-TH"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457200" y="1066800"/>
            <a:ext cx="8229600" cy="4876800"/>
          </a:xfrm>
        </p:spPr>
        <p:txBody>
          <a:bodyPr/>
          <a:lstStyle/>
          <a:p>
            <a:pPr eaLnBrk="1" hangingPunct="1">
              <a:buFont typeface="Wingdings" pitchFamily="2" charset="2"/>
              <a:buNone/>
            </a:pPr>
            <a:r>
              <a:rPr lang="en-US" dirty="0" smtClean="0">
                <a:cs typeface="FreesiaUPC" pitchFamily="34" charset="-34"/>
              </a:rPr>
              <a:t>Cost of Planning</a:t>
            </a:r>
            <a:endParaRPr lang="th-TH" dirty="0" smtClean="0"/>
          </a:p>
        </p:txBody>
      </p:sp>
      <p:sp>
        <p:nvSpPr>
          <p:cNvPr id="12291"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314F82A7-DB1C-4CB5-AA57-70F4EBF2C98F}" type="slidenum">
              <a:rPr lang="en-US" smtClean="0"/>
              <a:pPr/>
              <a:t>4</a:t>
            </a:fld>
            <a:endParaRPr lang="th-TH" smtClean="0"/>
          </a:p>
        </p:txBody>
      </p:sp>
      <p:sp>
        <p:nvSpPr>
          <p:cNvPr id="12293" name="Line 4"/>
          <p:cNvSpPr>
            <a:spLocks noChangeShapeType="1"/>
          </p:cNvSpPr>
          <p:nvPr/>
        </p:nvSpPr>
        <p:spPr bwMode="auto">
          <a:xfrm>
            <a:off x="1296988" y="2057400"/>
            <a:ext cx="0" cy="2743200"/>
          </a:xfrm>
          <a:prstGeom prst="line">
            <a:avLst/>
          </a:prstGeom>
          <a:noFill/>
          <a:ln w="9525">
            <a:solidFill>
              <a:schemeClr val="tx1"/>
            </a:solidFill>
            <a:round/>
            <a:headEnd/>
            <a:tailEnd/>
          </a:ln>
        </p:spPr>
        <p:txBody>
          <a:bodyPr/>
          <a:lstStyle/>
          <a:p>
            <a:endParaRPr lang="en-US"/>
          </a:p>
        </p:txBody>
      </p:sp>
      <p:sp>
        <p:nvSpPr>
          <p:cNvPr id="12294" name="Line 5"/>
          <p:cNvSpPr>
            <a:spLocks noChangeShapeType="1"/>
          </p:cNvSpPr>
          <p:nvPr/>
        </p:nvSpPr>
        <p:spPr bwMode="auto">
          <a:xfrm>
            <a:off x="1296988" y="4800600"/>
            <a:ext cx="5791200" cy="0"/>
          </a:xfrm>
          <a:prstGeom prst="line">
            <a:avLst/>
          </a:prstGeom>
          <a:noFill/>
          <a:ln w="9525">
            <a:solidFill>
              <a:schemeClr val="tx1"/>
            </a:solidFill>
            <a:round/>
            <a:headEnd/>
            <a:tailEnd/>
          </a:ln>
        </p:spPr>
        <p:txBody>
          <a:bodyPr/>
          <a:lstStyle/>
          <a:p>
            <a:endParaRPr lang="en-US"/>
          </a:p>
        </p:txBody>
      </p:sp>
      <p:sp>
        <p:nvSpPr>
          <p:cNvPr id="12295" name="Text Box 6"/>
          <p:cNvSpPr txBox="1">
            <a:spLocks noChangeArrowheads="1"/>
          </p:cNvSpPr>
          <p:nvPr/>
        </p:nvSpPr>
        <p:spPr bwMode="auto">
          <a:xfrm rot="-5400000">
            <a:off x="465932" y="2978943"/>
            <a:ext cx="1143000" cy="366713"/>
          </a:xfrm>
          <a:prstGeom prst="rect">
            <a:avLst/>
          </a:prstGeom>
          <a:noFill/>
          <a:ln w="9525">
            <a:noFill/>
            <a:miter lim="800000"/>
            <a:headEnd/>
            <a:tailEnd/>
          </a:ln>
        </p:spPr>
        <p:txBody>
          <a:bodyPr>
            <a:spAutoFit/>
          </a:bodyPr>
          <a:lstStyle/>
          <a:p>
            <a:r>
              <a:rPr lang="en-US"/>
              <a:t>Cost - $</a:t>
            </a:r>
            <a:endParaRPr lang="th-TH"/>
          </a:p>
        </p:txBody>
      </p:sp>
      <p:sp>
        <p:nvSpPr>
          <p:cNvPr id="12296" name="Text Box 7"/>
          <p:cNvSpPr txBox="1">
            <a:spLocks noChangeArrowheads="1"/>
          </p:cNvSpPr>
          <p:nvPr/>
        </p:nvSpPr>
        <p:spPr bwMode="auto">
          <a:xfrm>
            <a:off x="1528763" y="4891088"/>
            <a:ext cx="5330825" cy="366712"/>
          </a:xfrm>
          <a:prstGeom prst="rect">
            <a:avLst/>
          </a:prstGeom>
          <a:noFill/>
          <a:ln w="9525">
            <a:noFill/>
            <a:miter lim="800000"/>
            <a:headEnd/>
            <a:tailEnd/>
          </a:ln>
        </p:spPr>
        <p:txBody>
          <a:bodyPr wrap="none">
            <a:spAutoFit/>
          </a:bodyPr>
          <a:lstStyle/>
          <a:p>
            <a:r>
              <a:rPr lang="en-US"/>
              <a:t>Percentage of Project cost spent on planning</a:t>
            </a:r>
            <a:endParaRPr lang="th-TH"/>
          </a:p>
        </p:txBody>
      </p:sp>
      <p:sp>
        <p:nvSpPr>
          <p:cNvPr id="12297" name="Text Box 8"/>
          <p:cNvSpPr txBox="1">
            <a:spLocks noChangeArrowheads="1"/>
          </p:cNvSpPr>
          <p:nvPr/>
        </p:nvSpPr>
        <p:spPr bwMode="auto">
          <a:xfrm>
            <a:off x="900113" y="4679950"/>
            <a:ext cx="330200" cy="366713"/>
          </a:xfrm>
          <a:prstGeom prst="rect">
            <a:avLst/>
          </a:prstGeom>
          <a:noFill/>
          <a:ln w="9525">
            <a:noFill/>
            <a:miter lim="800000"/>
            <a:headEnd/>
            <a:tailEnd/>
          </a:ln>
        </p:spPr>
        <p:txBody>
          <a:bodyPr wrap="none">
            <a:spAutoFit/>
          </a:bodyPr>
          <a:lstStyle/>
          <a:p>
            <a:r>
              <a:rPr lang="en-US"/>
              <a:t>0</a:t>
            </a:r>
            <a:endParaRPr lang="th-TH"/>
          </a:p>
        </p:txBody>
      </p:sp>
      <p:sp>
        <p:nvSpPr>
          <p:cNvPr id="12298" name="Freeform 9"/>
          <p:cNvSpPr>
            <a:spLocks/>
          </p:cNvSpPr>
          <p:nvPr/>
        </p:nvSpPr>
        <p:spPr bwMode="auto">
          <a:xfrm>
            <a:off x="1296988" y="4114800"/>
            <a:ext cx="5638800" cy="685800"/>
          </a:xfrm>
          <a:custGeom>
            <a:avLst/>
            <a:gdLst>
              <a:gd name="T0" fmla="*/ 0 w 3552"/>
              <a:gd name="T1" fmla="*/ 2147483647 h 432"/>
              <a:gd name="T2" fmla="*/ 2147483647 w 3552"/>
              <a:gd name="T3" fmla="*/ 2147483647 h 432"/>
              <a:gd name="T4" fmla="*/ 2147483647 w 3552"/>
              <a:gd name="T5" fmla="*/ 0 h 432"/>
              <a:gd name="T6" fmla="*/ 0 60000 65536"/>
              <a:gd name="T7" fmla="*/ 0 60000 65536"/>
              <a:gd name="T8" fmla="*/ 0 60000 65536"/>
              <a:gd name="T9" fmla="*/ 0 w 3552"/>
              <a:gd name="T10" fmla="*/ 0 h 432"/>
              <a:gd name="T11" fmla="*/ 3552 w 3552"/>
              <a:gd name="T12" fmla="*/ 432 h 432"/>
            </a:gdLst>
            <a:ahLst/>
            <a:cxnLst>
              <a:cxn ang="T6">
                <a:pos x="T0" y="T1"/>
              </a:cxn>
              <a:cxn ang="T7">
                <a:pos x="T2" y="T3"/>
              </a:cxn>
              <a:cxn ang="T8">
                <a:pos x="T4" y="T5"/>
              </a:cxn>
            </a:cxnLst>
            <a:rect l="T9" t="T10" r="T11" b="T12"/>
            <a:pathLst>
              <a:path w="3552" h="432">
                <a:moveTo>
                  <a:pt x="0" y="432"/>
                </a:moveTo>
                <a:cubicBezTo>
                  <a:pt x="568" y="396"/>
                  <a:pt x="1136" y="360"/>
                  <a:pt x="1728" y="288"/>
                </a:cubicBezTo>
                <a:cubicBezTo>
                  <a:pt x="2320" y="216"/>
                  <a:pt x="3272" y="80"/>
                  <a:pt x="3552" y="0"/>
                </a:cubicBezTo>
              </a:path>
            </a:pathLst>
          </a:custGeom>
          <a:noFill/>
          <a:ln w="9525">
            <a:solidFill>
              <a:srgbClr val="009900"/>
            </a:solidFill>
            <a:round/>
            <a:headEnd/>
            <a:tailEnd/>
          </a:ln>
        </p:spPr>
        <p:txBody>
          <a:bodyPr/>
          <a:lstStyle/>
          <a:p>
            <a:endParaRPr lang="en-US"/>
          </a:p>
        </p:txBody>
      </p:sp>
      <p:sp>
        <p:nvSpPr>
          <p:cNvPr id="12299" name="Freeform 11"/>
          <p:cNvSpPr>
            <a:spLocks/>
          </p:cNvSpPr>
          <p:nvPr/>
        </p:nvSpPr>
        <p:spPr bwMode="auto">
          <a:xfrm>
            <a:off x="1296988" y="2438400"/>
            <a:ext cx="5638800" cy="762000"/>
          </a:xfrm>
          <a:custGeom>
            <a:avLst/>
            <a:gdLst>
              <a:gd name="T0" fmla="*/ 0 w 3552"/>
              <a:gd name="T1" fmla="*/ 0 h 480"/>
              <a:gd name="T2" fmla="*/ 2147483647 w 3552"/>
              <a:gd name="T3" fmla="*/ 2147483647 h 480"/>
              <a:gd name="T4" fmla="*/ 2147483647 w 3552"/>
              <a:gd name="T5" fmla="*/ 2147483647 h 480"/>
              <a:gd name="T6" fmla="*/ 2147483647 w 3552"/>
              <a:gd name="T7" fmla="*/ 2147483647 h 480"/>
              <a:gd name="T8" fmla="*/ 0 60000 65536"/>
              <a:gd name="T9" fmla="*/ 0 60000 65536"/>
              <a:gd name="T10" fmla="*/ 0 60000 65536"/>
              <a:gd name="T11" fmla="*/ 0 60000 65536"/>
              <a:gd name="T12" fmla="*/ 0 w 3552"/>
              <a:gd name="T13" fmla="*/ 0 h 480"/>
              <a:gd name="T14" fmla="*/ 3552 w 3552"/>
              <a:gd name="T15" fmla="*/ 480 h 480"/>
            </a:gdLst>
            <a:ahLst/>
            <a:cxnLst>
              <a:cxn ang="T8">
                <a:pos x="T0" y="T1"/>
              </a:cxn>
              <a:cxn ang="T9">
                <a:pos x="T2" y="T3"/>
              </a:cxn>
              <a:cxn ang="T10">
                <a:pos x="T4" y="T5"/>
              </a:cxn>
              <a:cxn ang="T11">
                <a:pos x="T6" y="T7"/>
              </a:cxn>
            </a:cxnLst>
            <a:rect l="T12" t="T13" r="T14" b="T15"/>
            <a:pathLst>
              <a:path w="3552" h="480">
                <a:moveTo>
                  <a:pt x="0" y="0"/>
                </a:moveTo>
                <a:cubicBezTo>
                  <a:pt x="320" y="112"/>
                  <a:pt x="640" y="224"/>
                  <a:pt x="960" y="288"/>
                </a:cubicBezTo>
                <a:cubicBezTo>
                  <a:pt x="1280" y="352"/>
                  <a:pt x="1488" y="352"/>
                  <a:pt x="1920" y="384"/>
                </a:cubicBezTo>
                <a:cubicBezTo>
                  <a:pt x="2352" y="416"/>
                  <a:pt x="2952" y="448"/>
                  <a:pt x="3552" y="480"/>
                </a:cubicBezTo>
              </a:path>
            </a:pathLst>
          </a:custGeom>
          <a:noFill/>
          <a:ln w="9525">
            <a:solidFill>
              <a:srgbClr val="0000FF"/>
            </a:solidFill>
            <a:round/>
            <a:headEnd/>
            <a:tailEnd/>
          </a:ln>
        </p:spPr>
        <p:txBody>
          <a:bodyPr/>
          <a:lstStyle/>
          <a:p>
            <a:endParaRPr lang="en-US"/>
          </a:p>
        </p:txBody>
      </p:sp>
      <p:sp>
        <p:nvSpPr>
          <p:cNvPr id="12300" name="Freeform 14"/>
          <p:cNvSpPr>
            <a:spLocks/>
          </p:cNvSpPr>
          <p:nvPr/>
        </p:nvSpPr>
        <p:spPr bwMode="auto">
          <a:xfrm>
            <a:off x="1296988" y="2438400"/>
            <a:ext cx="5715000" cy="1079500"/>
          </a:xfrm>
          <a:custGeom>
            <a:avLst/>
            <a:gdLst>
              <a:gd name="T0" fmla="*/ 0 w 3600"/>
              <a:gd name="T1" fmla="*/ 0 h 680"/>
              <a:gd name="T2" fmla="*/ 2147483647 w 3600"/>
              <a:gd name="T3" fmla="*/ 2147483647 h 680"/>
              <a:gd name="T4" fmla="*/ 2147483647 w 3600"/>
              <a:gd name="T5" fmla="*/ 2147483647 h 680"/>
              <a:gd name="T6" fmla="*/ 2147483647 w 3600"/>
              <a:gd name="T7" fmla="*/ 2147483647 h 680"/>
              <a:gd name="T8" fmla="*/ 2147483647 w 3600"/>
              <a:gd name="T9" fmla="*/ 2147483647 h 680"/>
              <a:gd name="T10" fmla="*/ 2147483647 w 3600"/>
              <a:gd name="T11" fmla="*/ 2147483647 h 680"/>
              <a:gd name="T12" fmla="*/ 0 60000 65536"/>
              <a:gd name="T13" fmla="*/ 0 60000 65536"/>
              <a:gd name="T14" fmla="*/ 0 60000 65536"/>
              <a:gd name="T15" fmla="*/ 0 60000 65536"/>
              <a:gd name="T16" fmla="*/ 0 60000 65536"/>
              <a:gd name="T17" fmla="*/ 0 60000 65536"/>
              <a:gd name="T18" fmla="*/ 0 w 3600"/>
              <a:gd name="T19" fmla="*/ 0 h 680"/>
              <a:gd name="T20" fmla="*/ 3600 w 3600"/>
              <a:gd name="T21" fmla="*/ 680 h 680"/>
            </a:gdLst>
            <a:ahLst/>
            <a:cxnLst>
              <a:cxn ang="T12">
                <a:pos x="T0" y="T1"/>
              </a:cxn>
              <a:cxn ang="T13">
                <a:pos x="T2" y="T3"/>
              </a:cxn>
              <a:cxn ang="T14">
                <a:pos x="T4" y="T5"/>
              </a:cxn>
              <a:cxn ang="T15">
                <a:pos x="T6" y="T7"/>
              </a:cxn>
              <a:cxn ang="T16">
                <a:pos x="T8" y="T9"/>
              </a:cxn>
              <a:cxn ang="T17">
                <a:pos x="T10" y="T11"/>
              </a:cxn>
            </a:cxnLst>
            <a:rect l="T18" t="T19" r="T20" b="T21"/>
            <a:pathLst>
              <a:path w="3600" h="680">
                <a:moveTo>
                  <a:pt x="0" y="0"/>
                </a:moveTo>
                <a:cubicBezTo>
                  <a:pt x="220" y="148"/>
                  <a:pt x="440" y="296"/>
                  <a:pt x="624" y="384"/>
                </a:cubicBezTo>
                <a:cubicBezTo>
                  <a:pt x="808" y="472"/>
                  <a:pt x="904" y="488"/>
                  <a:pt x="1104" y="528"/>
                </a:cubicBezTo>
                <a:cubicBezTo>
                  <a:pt x="1304" y="568"/>
                  <a:pt x="1552" y="600"/>
                  <a:pt x="1824" y="624"/>
                </a:cubicBezTo>
                <a:cubicBezTo>
                  <a:pt x="2096" y="648"/>
                  <a:pt x="2440" y="664"/>
                  <a:pt x="2736" y="672"/>
                </a:cubicBezTo>
                <a:cubicBezTo>
                  <a:pt x="3032" y="680"/>
                  <a:pt x="3296" y="624"/>
                  <a:pt x="3600" y="672"/>
                </a:cubicBezTo>
              </a:path>
            </a:pathLst>
          </a:custGeom>
          <a:noFill/>
          <a:ln w="9525">
            <a:solidFill>
              <a:srgbClr val="CC00CC"/>
            </a:solidFill>
            <a:round/>
            <a:headEnd/>
            <a:tailEnd/>
          </a:ln>
        </p:spPr>
        <p:txBody>
          <a:bodyPr/>
          <a:lstStyle/>
          <a:p>
            <a:endParaRPr lang="en-US"/>
          </a:p>
        </p:txBody>
      </p:sp>
      <p:sp>
        <p:nvSpPr>
          <p:cNvPr id="12301" name="Text Box 15"/>
          <p:cNvSpPr txBox="1">
            <a:spLocks noChangeArrowheads="1"/>
          </p:cNvSpPr>
          <p:nvPr/>
        </p:nvSpPr>
        <p:spPr bwMode="auto">
          <a:xfrm>
            <a:off x="7011988" y="3962400"/>
            <a:ext cx="1751012" cy="366713"/>
          </a:xfrm>
          <a:prstGeom prst="rect">
            <a:avLst/>
          </a:prstGeom>
          <a:noFill/>
          <a:ln w="9525">
            <a:noFill/>
            <a:miter lim="800000"/>
            <a:headEnd/>
            <a:tailEnd/>
          </a:ln>
        </p:spPr>
        <p:txBody>
          <a:bodyPr wrap="none">
            <a:spAutoFit/>
          </a:bodyPr>
          <a:lstStyle/>
          <a:p>
            <a:r>
              <a:rPr lang="en-US">
                <a:solidFill>
                  <a:srgbClr val="009900"/>
                </a:solidFill>
              </a:rPr>
              <a:t>Planning Cost</a:t>
            </a:r>
            <a:endParaRPr lang="th-TH">
              <a:solidFill>
                <a:srgbClr val="009900"/>
              </a:solidFill>
            </a:endParaRPr>
          </a:p>
        </p:txBody>
      </p:sp>
      <p:sp>
        <p:nvSpPr>
          <p:cNvPr id="12302" name="Text Box 16"/>
          <p:cNvSpPr txBox="1">
            <a:spLocks noChangeArrowheads="1"/>
          </p:cNvSpPr>
          <p:nvPr/>
        </p:nvSpPr>
        <p:spPr bwMode="auto">
          <a:xfrm>
            <a:off x="7072313" y="3232150"/>
            <a:ext cx="1571625" cy="366713"/>
          </a:xfrm>
          <a:prstGeom prst="rect">
            <a:avLst/>
          </a:prstGeom>
          <a:noFill/>
          <a:ln w="9525">
            <a:noFill/>
            <a:miter lim="800000"/>
            <a:headEnd/>
            <a:tailEnd/>
          </a:ln>
        </p:spPr>
        <p:txBody>
          <a:bodyPr wrap="none">
            <a:spAutoFit/>
          </a:bodyPr>
          <a:lstStyle/>
          <a:p>
            <a:r>
              <a:rPr lang="en-US">
                <a:solidFill>
                  <a:srgbClr val="CC00CC"/>
                </a:solidFill>
              </a:rPr>
              <a:t>Project Cost</a:t>
            </a:r>
            <a:endParaRPr lang="th-TH">
              <a:solidFill>
                <a:srgbClr val="CC00CC"/>
              </a:solidFill>
            </a:endParaRPr>
          </a:p>
        </p:txBody>
      </p:sp>
      <p:sp>
        <p:nvSpPr>
          <p:cNvPr id="12303" name="Text Box 17"/>
          <p:cNvSpPr txBox="1">
            <a:spLocks noChangeArrowheads="1"/>
          </p:cNvSpPr>
          <p:nvPr/>
        </p:nvSpPr>
        <p:spPr bwMode="auto">
          <a:xfrm>
            <a:off x="5792788" y="2681288"/>
            <a:ext cx="2222500" cy="366712"/>
          </a:xfrm>
          <a:prstGeom prst="rect">
            <a:avLst/>
          </a:prstGeom>
          <a:noFill/>
          <a:ln w="9525">
            <a:noFill/>
            <a:miter lim="800000"/>
            <a:headEnd/>
            <a:tailEnd/>
          </a:ln>
        </p:spPr>
        <p:txBody>
          <a:bodyPr wrap="none">
            <a:spAutoFit/>
          </a:bodyPr>
          <a:lstStyle/>
          <a:p>
            <a:r>
              <a:rPr lang="en-US">
                <a:solidFill>
                  <a:srgbClr val="0000FF"/>
                </a:solidFill>
              </a:rPr>
              <a:t>Total Project Cost</a:t>
            </a:r>
            <a:endParaRPr lang="th-TH">
              <a:solidFill>
                <a:srgbClr val="0000FF"/>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609600"/>
            <a:ext cx="8229600" cy="4953000"/>
          </a:xfrm>
        </p:spPr>
        <p:txBody>
          <a:bodyPr/>
          <a:lstStyle/>
          <a:p>
            <a:pPr eaLnBrk="1" hangingPunct="1">
              <a:lnSpc>
                <a:spcPct val="90000"/>
              </a:lnSpc>
              <a:buFont typeface="Wingdings" pitchFamily="2" charset="2"/>
              <a:buNone/>
            </a:pPr>
            <a:r>
              <a:rPr lang="en-US" sz="2400" b="1" dirty="0" smtClean="0">
                <a:solidFill>
                  <a:schemeClr val="accent1"/>
                </a:solidFill>
                <a:cs typeface="FreesiaUPC" pitchFamily="34" charset="-34"/>
              </a:rPr>
              <a:t>Delays</a:t>
            </a:r>
          </a:p>
          <a:p>
            <a:pPr eaLnBrk="1" hangingPunct="1">
              <a:lnSpc>
                <a:spcPct val="90000"/>
              </a:lnSpc>
            </a:pPr>
            <a:r>
              <a:rPr lang="en-US" sz="2400" dirty="0" smtClean="0">
                <a:cs typeface="FreesiaUPC" pitchFamily="34" charset="-34"/>
              </a:rPr>
              <a:t>If a delay is caused by the owner, then the contractor is entitled to an extension of time and full costs.</a:t>
            </a:r>
          </a:p>
          <a:p>
            <a:pPr eaLnBrk="1" hangingPunct="1">
              <a:lnSpc>
                <a:spcPct val="90000"/>
              </a:lnSpc>
            </a:pPr>
            <a:r>
              <a:rPr lang="en-US" sz="2400" dirty="0" smtClean="0">
                <a:cs typeface="FreesiaUPC" pitchFamily="34" charset="-34"/>
              </a:rPr>
              <a:t>If a delay is caused by the contractor, must responsible without extension of time and costs.</a:t>
            </a:r>
          </a:p>
          <a:p>
            <a:pPr eaLnBrk="1" hangingPunct="1">
              <a:lnSpc>
                <a:spcPct val="90000"/>
              </a:lnSpc>
            </a:pPr>
            <a:r>
              <a:rPr lang="en-US" sz="2400" dirty="0" smtClean="0">
                <a:cs typeface="FreesiaUPC" pitchFamily="34" charset="-34"/>
              </a:rPr>
              <a:t>If a delay is not caused by the owner or contractor (neutral delay), then the contractor is commonly entitled to an extension of time but not costs. (depends on clauses in the contract says who is responsible for what).</a:t>
            </a:r>
          </a:p>
          <a:p>
            <a:pPr eaLnBrk="1" hangingPunct="1">
              <a:lnSpc>
                <a:spcPct val="90000"/>
              </a:lnSpc>
            </a:pPr>
            <a:r>
              <a:rPr lang="en-US" sz="2400" dirty="0" smtClean="0">
                <a:cs typeface="FreesiaUPC" pitchFamily="34" charset="-34"/>
              </a:rPr>
              <a:t>Time delay claims require substantiation (evidence).</a:t>
            </a:r>
            <a:endParaRPr lang="th-TH" sz="24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609600"/>
            <a:ext cx="8229600" cy="4525963"/>
          </a:xfrm>
        </p:spPr>
        <p:txBody>
          <a:bodyPr/>
          <a:lstStyle/>
          <a:p>
            <a:pPr eaLnBrk="1" hangingPunct="1"/>
            <a:r>
              <a:rPr lang="en-US" dirty="0" smtClean="0">
                <a:cs typeface="FreesiaUPC" pitchFamily="34" charset="-34"/>
              </a:rPr>
              <a:t>Late completion is commonly remedied by liquidated damages.</a:t>
            </a:r>
          </a:p>
          <a:p>
            <a:pPr eaLnBrk="1" hangingPunct="1"/>
            <a:r>
              <a:rPr lang="en-US" dirty="0" smtClean="0">
                <a:cs typeface="FreesiaUPC" pitchFamily="34" charset="-34"/>
              </a:rPr>
              <a:t>This should be a reasonable estimate of the loss incurred by the owner due to not having possession of the completed works.</a:t>
            </a:r>
          </a:p>
          <a:p>
            <a:pPr eaLnBrk="1" hangingPunct="1"/>
            <a:r>
              <a:rPr lang="en-US" dirty="0" smtClean="0">
                <a:cs typeface="FreesiaUPC" pitchFamily="34" charset="-34"/>
              </a:rPr>
              <a:t>Acceleration maybe initiated.</a:t>
            </a:r>
            <a:endParaRPr lang="th-TH"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00FF"/>
                </a:solidFill>
              </a:rPr>
              <a:t>Project Monitor and control process</a:t>
            </a:r>
            <a:endParaRPr lang="en-US" sz="3600" b="1" dirty="0">
              <a:solidFill>
                <a:srgbClr val="0000FF"/>
              </a:solidFill>
            </a:endParaRPr>
          </a:p>
        </p:txBody>
      </p:sp>
      <p:sp>
        <p:nvSpPr>
          <p:cNvPr id="3" name="Content Placeholder 2"/>
          <p:cNvSpPr>
            <a:spLocks noGrp="1"/>
          </p:cNvSpPr>
          <p:nvPr>
            <p:ph idx="1"/>
          </p:nvPr>
        </p:nvSpPr>
        <p:spPr>
          <a:xfrm>
            <a:off x="457200" y="1143000"/>
            <a:ext cx="8229600" cy="4525963"/>
          </a:xfrm>
        </p:spPr>
        <p:txBody>
          <a:bodyPr/>
          <a:lstStyle/>
          <a:p>
            <a:pPr marL="514350" indent="-514350">
              <a:buAutoNum type="arabicPeriod"/>
            </a:pPr>
            <a:r>
              <a:rPr lang="en-US" sz="2400" dirty="0" smtClean="0"/>
              <a:t>Monitor and Control Project work</a:t>
            </a:r>
          </a:p>
          <a:p>
            <a:pPr marL="514350" indent="-514350">
              <a:buNone/>
            </a:pPr>
            <a:r>
              <a:rPr lang="en-US" sz="2400" dirty="0" smtClean="0"/>
              <a:t>		</a:t>
            </a:r>
            <a:r>
              <a:rPr lang="en-US" sz="2400" dirty="0" smtClean="0">
                <a:sym typeface="Wingdings" pitchFamily="2" charset="2"/>
              </a:rPr>
              <a:t> Change requests</a:t>
            </a:r>
          </a:p>
          <a:p>
            <a:pPr marL="514350" indent="-514350">
              <a:buNone/>
            </a:pPr>
            <a:r>
              <a:rPr lang="en-US" sz="2400" dirty="0" smtClean="0">
                <a:sym typeface="Wingdings" pitchFamily="2" charset="2"/>
              </a:rPr>
              <a:t>		 Project Management plan updates</a:t>
            </a:r>
          </a:p>
          <a:p>
            <a:pPr marL="514350" indent="-514350">
              <a:buNone/>
            </a:pPr>
            <a:r>
              <a:rPr lang="en-US" sz="2400" dirty="0" smtClean="0">
                <a:sym typeface="Wingdings" pitchFamily="2" charset="2"/>
              </a:rPr>
              <a:t>2. Perform integrated change control</a:t>
            </a:r>
          </a:p>
          <a:p>
            <a:pPr marL="514350" indent="-514350">
              <a:buNone/>
            </a:pPr>
            <a:r>
              <a:rPr lang="en-US" sz="2400" dirty="0" smtClean="0">
                <a:sym typeface="Wingdings" pitchFamily="2" charset="2"/>
              </a:rPr>
              <a:t>3. Verify scope</a:t>
            </a:r>
          </a:p>
          <a:p>
            <a:pPr marL="514350" indent="-514350">
              <a:buNone/>
            </a:pPr>
            <a:r>
              <a:rPr lang="en-US" sz="2400" dirty="0" smtClean="0">
                <a:sym typeface="Wingdings" pitchFamily="2" charset="2"/>
              </a:rPr>
              <a:t>		 Accepted deliverables</a:t>
            </a:r>
          </a:p>
          <a:p>
            <a:pPr marL="514350" indent="-514350">
              <a:buNone/>
            </a:pPr>
            <a:r>
              <a:rPr lang="en-US" sz="2400" dirty="0" smtClean="0">
                <a:sym typeface="Wingdings" pitchFamily="2" charset="2"/>
              </a:rPr>
              <a:t>4. Control scope</a:t>
            </a:r>
          </a:p>
          <a:p>
            <a:pPr marL="514350" indent="-514350">
              <a:buNone/>
            </a:pPr>
            <a:r>
              <a:rPr lang="en-US" sz="2400" dirty="0" smtClean="0">
                <a:sym typeface="Wingdings" pitchFamily="2" charset="2"/>
              </a:rPr>
              <a:t>		 Work performance measurements</a:t>
            </a:r>
          </a:p>
          <a:p>
            <a:pPr marL="514350" indent="-514350">
              <a:buNone/>
            </a:pPr>
            <a:r>
              <a:rPr lang="en-US" sz="2400" dirty="0" smtClean="0">
                <a:sym typeface="Wingdings" pitchFamily="2" charset="2"/>
              </a:rPr>
              <a:t>5. Control schedule</a:t>
            </a:r>
          </a:p>
          <a:p>
            <a:pPr marL="514350" indent="-514350">
              <a:buNone/>
            </a:pPr>
            <a:r>
              <a:rPr lang="en-US" sz="2400" dirty="0" smtClean="0">
                <a:sym typeface="Wingdings" pitchFamily="2" charset="2"/>
              </a:rPr>
              <a:t>		 Work performance measurements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3237"/>
            <a:ext cx="8229600" cy="4525963"/>
          </a:xfrm>
        </p:spPr>
        <p:txBody>
          <a:bodyPr/>
          <a:lstStyle/>
          <a:p>
            <a:pPr>
              <a:buNone/>
            </a:pPr>
            <a:r>
              <a:rPr lang="en-US" sz="2400" dirty="0" smtClean="0"/>
              <a:t>6. Control costs</a:t>
            </a:r>
          </a:p>
          <a:p>
            <a:pPr>
              <a:buNone/>
            </a:pPr>
            <a:r>
              <a:rPr lang="en-US" sz="2400" dirty="0" smtClean="0"/>
              <a:t>		</a:t>
            </a:r>
            <a:r>
              <a:rPr lang="en-US" sz="2400" dirty="0" smtClean="0">
                <a:sym typeface="Wingdings" pitchFamily="2" charset="2"/>
              </a:rPr>
              <a:t> Budget forecast</a:t>
            </a:r>
          </a:p>
          <a:p>
            <a:pPr>
              <a:buNone/>
            </a:pPr>
            <a:r>
              <a:rPr lang="en-US" sz="2400" dirty="0" smtClean="0">
                <a:sym typeface="Wingdings" pitchFamily="2" charset="2"/>
              </a:rPr>
              <a:t>7. Perform quality control</a:t>
            </a:r>
          </a:p>
          <a:p>
            <a:pPr>
              <a:buNone/>
            </a:pPr>
            <a:r>
              <a:rPr lang="en-US" sz="2400" dirty="0" smtClean="0">
                <a:sym typeface="Wingdings" pitchFamily="2" charset="2"/>
              </a:rPr>
              <a:t>8. Report performance</a:t>
            </a:r>
          </a:p>
          <a:p>
            <a:pPr>
              <a:buNone/>
            </a:pPr>
            <a:r>
              <a:rPr lang="en-US" sz="2400" dirty="0" smtClean="0">
                <a:sym typeface="Wingdings" pitchFamily="2" charset="2"/>
              </a:rPr>
              <a:t>9. Monitor and control risks</a:t>
            </a:r>
          </a:p>
          <a:p>
            <a:pPr>
              <a:buNone/>
            </a:pPr>
            <a:r>
              <a:rPr lang="en-US" sz="2400" dirty="0" smtClean="0">
                <a:sym typeface="Wingdings" pitchFamily="2" charset="2"/>
              </a:rPr>
              <a:t>10. Administer Procurements</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Monitoring</a:t>
            </a:r>
            <a:endParaRPr lang="th-TH" sz="3600" b="1" dirty="0" smtClean="0">
              <a:solidFill>
                <a:srgbClr val="0000FF"/>
              </a:solidFill>
            </a:endParaRPr>
          </a:p>
        </p:txBody>
      </p:sp>
      <p:sp>
        <p:nvSpPr>
          <p:cNvPr id="52227" name="Rectangle 3"/>
          <p:cNvSpPr>
            <a:spLocks noGrp="1" noChangeArrowheads="1"/>
          </p:cNvSpPr>
          <p:nvPr>
            <p:ph idx="1"/>
          </p:nvPr>
        </p:nvSpPr>
        <p:spPr>
          <a:xfrm>
            <a:off x="457200" y="1371600"/>
            <a:ext cx="8229600" cy="4525963"/>
          </a:xfrm>
        </p:spPr>
        <p:txBody>
          <a:bodyPr/>
          <a:lstStyle/>
          <a:p>
            <a:pPr eaLnBrk="1" hangingPunct="1"/>
            <a:r>
              <a:rPr lang="en-US" sz="2800" dirty="0" smtClean="0">
                <a:cs typeface="FreesiaUPC" pitchFamily="34" charset="-34"/>
              </a:rPr>
              <a:t>Monitoring involves collecting and recording information about the output or performance of the project.</a:t>
            </a:r>
          </a:p>
          <a:p>
            <a:pPr eaLnBrk="1" hangingPunct="1"/>
            <a:r>
              <a:rPr lang="en-US" sz="2800" dirty="0" smtClean="0">
                <a:cs typeface="FreesiaUPC" pitchFamily="34" charset="-34"/>
              </a:rPr>
              <a:t>Monitoring implies:</a:t>
            </a:r>
          </a:p>
          <a:p>
            <a:pPr eaLnBrk="1" hangingPunct="1">
              <a:buFont typeface="Wingdings" pitchFamily="2" charset="2"/>
              <a:buNone/>
            </a:pPr>
            <a:r>
              <a:rPr lang="en-US" sz="2800" dirty="0" smtClean="0">
                <a:cs typeface="FreesiaUPC" pitchFamily="34" charset="-34"/>
              </a:rPr>
              <a:t>		- Regular progress reports</a:t>
            </a:r>
          </a:p>
          <a:p>
            <a:pPr eaLnBrk="1" hangingPunct="1">
              <a:buFont typeface="Wingdings" pitchFamily="2" charset="2"/>
              <a:buNone/>
            </a:pPr>
            <a:r>
              <a:rPr lang="en-US" sz="2800" dirty="0" smtClean="0">
                <a:cs typeface="FreesiaUPC" pitchFamily="34" charset="-34"/>
              </a:rPr>
              <a:t>		- Analysis</a:t>
            </a:r>
          </a:p>
          <a:p>
            <a:pPr eaLnBrk="1" hangingPunct="1">
              <a:buFont typeface="Wingdings" pitchFamily="2" charset="2"/>
              <a:buNone/>
            </a:pPr>
            <a:r>
              <a:rPr lang="en-US" sz="2800" dirty="0" smtClean="0">
                <a:cs typeface="FreesiaUPC" pitchFamily="34" charset="-34"/>
              </a:rPr>
              <a:t>		- Regular project review meetings</a:t>
            </a:r>
            <a:endParaRPr lang="th-TH" sz="28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457200" y="609600"/>
            <a:ext cx="8229600" cy="4525963"/>
          </a:xfrm>
        </p:spPr>
        <p:txBody>
          <a:bodyPr/>
          <a:lstStyle/>
          <a:p>
            <a:pPr eaLnBrk="1" hangingPunct="1">
              <a:lnSpc>
                <a:spcPct val="90000"/>
              </a:lnSpc>
            </a:pPr>
            <a:r>
              <a:rPr lang="en-US" sz="2800" b="1" dirty="0" smtClean="0">
                <a:solidFill>
                  <a:schemeClr val="accent1"/>
                </a:solidFill>
                <a:cs typeface="FreesiaUPC" pitchFamily="34" charset="-34"/>
              </a:rPr>
              <a:t>Data collection</a:t>
            </a:r>
          </a:p>
          <a:p>
            <a:pPr eaLnBrk="1" hangingPunct="1">
              <a:lnSpc>
                <a:spcPct val="90000"/>
              </a:lnSpc>
              <a:buFont typeface="Wingdings" pitchFamily="2" charset="2"/>
              <a:buNone/>
            </a:pPr>
            <a:r>
              <a:rPr lang="en-US" sz="2800" dirty="0" smtClean="0">
                <a:cs typeface="FreesiaUPC" pitchFamily="34" charset="-34"/>
              </a:rPr>
              <a:t>		- Materials </a:t>
            </a:r>
            <a:r>
              <a:rPr lang="en-US" sz="1800" dirty="0" smtClean="0">
                <a:solidFill>
                  <a:srgbClr val="0000FF"/>
                </a:solidFill>
                <a:cs typeface="FreesiaUPC" pitchFamily="34" charset="-34"/>
              </a:rPr>
              <a:t>quantity, type, cost, arrival</a:t>
            </a:r>
          </a:p>
          <a:p>
            <a:pPr eaLnBrk="1" hangingPunct="1">
              <a:lnSpc>
                <a:spcPct val="90000"/>
              </a:lnSpc>
              <a:buFont typeface="Wingdings" pitchFamily="2" charset="2"/>
              <a:buNone/>
            </a:pPr>
            <a:r>
              <a:rPr lang="en-US" sz="2800" dirty="0" smtClean="0">
                <a:cs typeface="FreesiaUPC" pitchFamily="34" charset="-34"/>
              </a:rPr>
              <a:t>		- Equipment </a:t>
            </a:r>
            <a:r>
              <a:rPr lang="en-US" sz="1800" dirty="0" smtClean="0">
                <a:solidFill>
                  <a:srgbClr val="0000FF"/>
                </a:solidFill>
                <a:cs typeface="FreesiaUPC" pitchFamily="34" charset="-34"/>
              </a:rPr>
              <a:t>quantity, type, cost, arrival, 				departure, productivity</a:t>
            </a:r>
            <a:endParaRPr lang="en-US" sz="2800" dirty="0" smtClean="0">
              <a:cs typeface="FreesiaUPC" pitchFamily="34" charset="-34"/>
            </a:endParaRPr>
          </a:p>
          <a:p>
            <a:pPr eaLnBrk="1" hangingPunct="1">
              <a:lnSpc>
                <a:spcPct val="90000"/>
              </a:lnSpc>
              <a:buFont typeface="Wingdings" pitchFamily="2" charset="2"/>
              <a:buNone/>
            </a:pPr>
            <a:r>
              <a:rPr lang="en-US" sz="2800" dirty="0" smtClean="0">
                <a:cs typeface="FreesiaUPC" pitchFamily="34" charset="-34"/>
              </a:rPr>
              <a:t>		- </a:t>
            </a:r>
            <a:r>
              <a:rPr lang="en-US" sz="2800" dirty="0" err="1" smtClean="0">
                <a:cs typeface="FreesiaUPC" pitchFamily="34" charset="-34"/>
              </a:rPr>
              <a:t>Labour</a:t>
            </a:r>
            <a:r>
              <a:rPr lang="en-US" sz="2800" dirty="0" smtClean="0">
                <a:cs typeface="FreesiaUPC" pitchFamily="34" charset="-34"/>
              </a:rPr>
              <a:t> </a:t>
            </a:r>
            <a:r>
              <a:rPr lang="en-US" sz="1800" dirty="0" smtClean="0">
                <a:solidFill>
                  <a:srgbClr val="0000FF"/>
                </a:solidFill>
                <a:cs typeface="FreesiaUPC" pitchFamily="34" charset="-34"/>
              </a:rPr>
              <a:t>quantity, type, cost, arrival, departure, 			productivity</a:t>
            </a:r>
            <a:endParaRPr lang="en-US" sz="2800" dirty="0" smtClean="0">
              <a:cs typeface="FreesiaUPC" pitchFamily="34" charset="-34"/>
            </a:endParaRPr>
          </a:p>
          <a:p>
            <a:pPr eaLnBrk="1" hangingPunct="1">
              <a:lnSpc>
                <a:spcPct val="90000"/>
              </a:lnSpc>
              <a:buFont typeface="Wingdings" pitchFamily="2" charset="2"/>
              <a:buNone/>
            </a:pPr>
            <a:r>
              <a:rPr lang="en-US" sz="2800" dirty="0" smtClean="0">
                <a:cs typeface="FreesiaUPC" pitchFamily="34" charset="-34"/>
              </a:rPr>
              <a:t>		- Work </a:t>
            </a:r>
            <a:r>
              <a:rPr lang="en-US" sz="1800" dirty="0" smtClean="0">
                <a:solidFill>
                  <a:srgbClr val="0000FF"/>
                </a:solidFill>
                <a:cs typeface="FreesiaUPC" pitchFamily="34" charset="-34"/>
              </a:rPr>
              <a:t>quantity, quality, type, cost</a:t>
            </a:r>
            <a:endParaRPr lang="en-US" sz="2800" dirty="0" smtClean="0">
              <a:cs typeface="FreesiaUPC" pitchFamily="34" charset="-34"/>
            </a:endParaRPr>
          </a:p>
          <a:p>
            <a:pPr eaLnBrk="1" hangingPunct="1">
              <a:lnSpc>
                <a:spcPct val="90000"/>
              </a:lnSpc>
              <a:buFont typeface="Wingdings" pitchFamily="2" charset="2"/>
              <a:buNone/>
            </a:pPr>
            <a:r>
              <a:rPr lang="en-US" sz="2800" dirty="0" smtClean="0">
                <a:cs typeface="FreesiaUPC" pitchFamily="34" charset="-34"/>
              </a:rPr>
              <a:t>		- Time </a:t>
            </a:r>
            <a:r>
              <a:rPr lang="en-US" sz="1800" dirty="0" smtClean="0">
                <a:solidFill>
                  <a:srgbClr val="0000FF"/>
                </a:solidFill>
                <a:cs typeface="FreesiaUPC" pitchFamily="34" charset="-34"/>
              </a:rPr>
              <a:t>activities</a:t>
            </a:r>
          </a:p>
          <a:p>
            <a:pPr eaLnBrk="1" hangingPunct="1">
              <a:lnSpc>
                <a:spcPct val="90000"/>
              </a:lnSpc>
              <a:buFont typeface="Wingdings" pitchFamily="2" charset="2"/>
              <a:buNone/>
            </a:pPr>
            <a:r>
              <a:rPr lang="en-US" sz="2800" dirty="0" smtClean="0">
                <a:cs typeface="FreesiaUPC" pitchFamily="34" charset="-34"/>
              </a:rPr>
              <a:t>		- Changes</a:t>
            </a:r>
          </a:p>
          <a:p>
            <a:pPr eaLnBrk="1" hangingPunct="1">
              <a:lnSpc>
                <a:spcPct val="90000"/>
              </a:lnSpc>
              <a:buFont typeface="Wingdings" pitchFamily="2" charset="2"/>
              <a:buNone/>
            </a:pPr>
            <a:r>
              <a:rPr lang="en-US" sz="2800" dirty="0" smtClean="0">
                <a:cs typeface="FreesiaUPC" pitchFamily="34" charset="-34"/>
              </a:rPr>
              <a:t>		- Overheads</a:t>
            </a:r>
          </a:p>
          <a:p>
            <a:pPr eaLnBrk="1" hangingPunct="1">
              <a:lnSpc>
                <a:spcPct val="90000"/>
              </a:lnSpc>
              <a:buFont typeface="Wingdings" pitchFamily="2" charset="2"/>
              <a:buNone/>
            </a:pPr>
            <a:endParaRPr lang="th-TH" sz="28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808037"/>
            <a:ext cx="8229600" cy="4525963"/>
          </a:xfrm>
        </p:spPr>
        <p:txBody>
          <a:bodyPr/>
          <a:lstStyle/>
          <a:p>
            <a:pPr eaLnBrk="1" hangingPunct="1"/>
            <a:r>
              <a:rPr lang="en-US" sz="2400" b="1" dirty="0" smtClean="0">
                <a:solidFill>
                  <a:schemeClr val="accent1"/>
                </a:solidFill>
                <a:cs typeface="FreesiaUPC" pitchFamily="34" charset="-34"/>
              </a:rPr>
              <a:t>Pareto’s principle</a:t>
            </a:r>
          </a:p>
          <a:p>
            <a:pPr eaLnBrk="1" hangingPunct="1">
              <a:buFont typeface="Wingdings" pitchFamily="2" charset="2"/>
              <a:buNone/>
            </a:pPr>
            <a:r>
              <a:rPr lang="th-TH" sz="2400" dirty="0" err="1" smtClean="0"/>
              <a:t>In</a:t>
            </a:r>
            <a:r>
              <a:rPr lang="th-TH" sz="2400" dirty="0" smtClean="0"/>
              <a:t> </a:t>
            </a:r>
            <a:r>
              <a:rPr lang="en-US" sz="2400" dirty="0" smtClean="0">
                <a:cs typeface="FreesiaUPC" pitchFamily="34" charset="-34"/>
              </a:rPr>
              <a:t>1906</a:t>
            </a:r>
            <a:r>
              <a:rPr lang="th-TH" sz="2400" dirty="0" smtClean="0"/>
              <a:t>, </a:t>
            </a:r>
            <a:r>
              <a:rPr lang="th-TH" sz="2400" dirty="0" err="1" smtClean="0"/>
              <a:t>Italian</a:t>
            </a:r>
            <a:r>
              <a:rPr lang="th-TH" sz="2400" dirty="0" smtClean="0"/>
              <a:t> </a:t>
            </a:r>
            <a:r>
              <a:rPr lang="th-TH" sz="2400" dirty="0" err="1" smtClean="0"/>
              <a:t>economist</a:t>
            </a:r>
            <a:r>
              <a:rPr lang="th-TH" sz="2400" dirty="0" smtClean="0"/>
              <a:t> </a:t>
            </a:r>
            <a:r>
              <a:rPr lang="th-TH" sz="2400" dirty="0" err="1" smtClean="0"/>
              <a:t>Vilfredo</a:t>
            </a:r>
            <a:r>
              <a:rPr lang="th-TH" sz="2400" dirty="0" smtClean="0"/>
              <a:t> </a:t>
            </a:r>
            <a:r>
              <a:rPr lang="th-TH" sz="2400" dirty="0" err="1" smtClean="0"/>
              <a:t>Pareto</a:t>
            </a:r>
            <a:r>
              <a:rPr lang="th-TH" sz="2400" dirty="0" smtClean="0"/>
              <a:t> </a:t>
            </a:r>
            <a:r>
              <a:rPr lang="th-TH" sz="2400" dirty="0" err="1" smtClean="0"/>
              <a:t>created</a:t>
            </a:r>
            <a:r>
              <a:rPr lang="th-TH" sz="2400" dirty="0" smtClean="0"/>
              <a:t> a </a:t>
            </a:r>
            <a:r>
              <a:rPr lang="th-TH" sz="2400" dirty="0" err="1" smtClean="0"/>
              <a:t>mathematical</a:t>
            </a:r>
            <a:r>
              <a:rPr lang="th-TH" sz="2400" dirty="0" smtClean="0"/>
              <a:t> </a:t>
            </a:r>
            <a:r>
              <a:rPr lang="th-TH" sz="2400" dirty="0" err="1" smtClean="0"/>
              <a:t>formula</a:t>
            </a:r>
            <a:r>
              <a:rPr lang="th-TH" sz="2400" dirty="0" smtClean="0"/>
              <a:t> </a:t>
            </a:r>
            <a:r>
              <a:rPr lang="th-TH" sz="2400" dirty="0" err="1" smtClean="0"/>
              <a:t>to</a:t>
            </a:r>
            <a:r>
              <a:rPr lang="th-TH" sz="2400" dirty="0" smtClean="0"/>
              <a:t> </a:t>
            </a:r>
            <a:r>
              <a:rPr lang="th-TH" sz="2400" dirty="0" err="1" smtClean="0"/>
              <a:t>describe</a:t>
            </a:r>
            <a:r>
              <a:rPr lang="th-TH" sz="2400" dirty="0" smtClean="0"/>
              <a:t> </a:t>
            </a:r>
            <a:r>
              <a:rPr lang="th-TH" sz="2400" dirty="0" err="1" smtClean="0"/>
              <a:t>the</a:t>
            </a:r>
            <a:r>
              <a:rPr lang="th-TH" sz="2400" dirty="0" smtClean="0"/>
              <a:t> </a:t>
            </a:r>
            <a:r>
              <a:rPr lang="th-TH" sz="2400" dirty="0" err="1" smtClean="0"/>
              <a:t>unequal</a:t>
            </a:r>
            <a:r>
              <a:rPr lang="th-TH" sz="2400" dirty="0" smtClean="0"/>
              <a:t> </a:t>
            </a:r>
            <a:r>
              <a:rPr lang="th-TH" sz="2400" dirty="0" err="1" smtClean="0"/>
              <a:t>distribution</a:t>
            </a:r>
            <a:r>
              <a:rPr lang="th-TH" sz="2400" dirty="0" smtClean="0"/>
              <a:t> </a:t>
            </a:r>
            <a:r>
              <a:rPr lang="th-TH" sz="2400" dirty="0" err="1" smtClean="0"/>
              <a:t>of</a:t>
            </a:r>
            <a:r>
              <a:rPr lang="th-TH" sz="2400" dirty="0" smtClean="0"/>
              <a:t> </a:t>
            </a:r>
            <a:r>
              <a:rPr lang="th-TH" sz="2400" dirty="0" err="1" smtClean="0"/>
              <a:t>wealth</a:t>
            </a:r>
            <a:r>
              <a:rPr lang="th-TH" sz="2400" dirty="0" smtClean="0"/>
              <a:t> </a:t>
            </a:r>
            <a:r>
              <a:rPr lang="th-TH" sz="2400" dirty="0" err="1" smtClean="0"/>
              <a:t>in</a:t>
            </a:r>
            <a:r>
              <a:rPr lang="th-TH" sz="2400" dirty="0" smtClean="0"/>
              <a:t> </a:t>
            </a:r>
            <a:r>
              <a:rPr lang="th-TH" sz="2400" dirty="0" err="1" smtClean="0"/>
              <a:t>his</a:t>
            </a:r>
            <a:r>
              <a:rPr lang="th-TH" sz="2400" dirty="0" smtClean="0"/>
              <a:t> </a:t>
            </a:r>
            <a:r>
              <a:rPr lang="th-TH" sz="2400" dirty="0" err="1" smtClean="0"/>
              <a:t>country</a:t>
            </a:r>
            <a:r>
              <a:rPr lang="th-TH" sz="2400" dirty="0" smtClean="0"/>
              <a:t>, </a:t>
            </a:r>
            <a:r>
              <a:rPr lang="th-TH" sz="2400" dirty="0" err="1" smtClean="0"/>
              <a:t>observing</a:t>
            </a:r>
            <a:r>
              <a:rPr lang="th-TH" sz="2400" dirty="0" smtClean="0"/>
              <a:t> </a:t>
            </a:r>
            <a:r>
              <a:rPr lang="th-TH" sz="2400" dirty="0" err="1" smtClean="0"/>
              <a:t>that</a:t>
            </a:r>
            <a:r>
              <a:rPr lang="th-TH" sz="2400" dirty="0" smtClean="0"/>
              <a:t> </a:t>
            </a:r>
            <a:r>
              <a:rPr lang="th-TH" sz="2400" dirty="0" err="1" smtClean="0"/>
              <a:t>twenty</a:t>
            </a:r>
            <a:r>
              <a:rPr lang="th-TH" sz="2400" dirty="0" smtClean="0"/>
              <a:t> </a:t>
            </a:r>
            <a:r>
              <a:rPr lang="th-TH" sz="2400" dirty="0" err="1" smtClean="0"/>
              <a:t>percent</a:t>
            </a:r>
            <a:r>
              <a:rPr lang="th-TH" sz="2400" dirty="0" smtClean="0"/>
              <a:t> </a:t>
            </a:r>
            <a:r>
              <a:rPr lang="th-TH" sz="2400" dirty="0" err="1" smtClean="0"/>
              <a:t>of</a:t>
            </a:r>
            <a:r>
              <a:rPr lang="th-TH" sz="2400" dirty="0" smtClean="0"/>
              <a:t> </a:t>
            </a:r>
            <a:r>
              <a:rPr lang="th-TH" sz="2400" dirty="0" err="1" smtClean="0"/>
              <a:t>the</a:t>
            </a:r>
            <a:r>
              <a:rPr lang="th-TH" sz="2400" dirty="0" smtClean="0"/>
              <a:t> </a:t>
            </a:r>
            <a:r>
              <a:rPr lang="th-TH" sz="2400" dirty="0" err="1" smtClean="0"/>
              <a:t>people</a:t>
            </a:r>
            <a:r>
              <a:rPr lang="th-TH" sz="2400" dirty="0" smtClean="0"/>
              <a:t> </a:t>
            </a:r>
            <a:r>
              <a:rPr lang="th-TH" sz="2400" dirty="0" err="1" smtClean="0"/>
              <a:t>owned</a:t>
            </a:r>
            <a:r>
              <a:rPr lang="th-TH" sz="2400" dirty="0" smtClean="0"/>
              <a:t> </a:t>
            </a:r>
            <a:r>
              <a:rPr lang="th-TH" sz="2400" dirty="0" err="1" smtClean="0"/>
              <a:t>eighty</a:t>
            </a:r>
            <a:r>
              <a:rPr lang="th-TH" sz="2400" dirty="0" smtClean="0"/>
              <a:t> </a:t>
            </a:r>
            <a:r>
              <a:rPr lang="th-TH" sz="2400" dirty="0" err="1" smtClean="0"/>
              <a:t>percent</a:t>
            </a:r>
            <a:r>
              <a:rPr lang="th-TH" sz="2400" dirty="0" smtClean="0"/>
              <a:t> </a:t>
            </a:r>
            <a:r>
              <a:rPr lang="th-TH" sz="2400" dirty="0" err="1" smtClean="0"/>
              <a:t>of</a:t>
            </a:r>
            <a:r>
              <a:rPr lang="th-TH" sz="2400" dirty="0" smtClean="0"/>
              <a:t> </a:t>
            </a:r>
            <a:r>
              <a:rPr lang="th-TH" sz="2400" dirty="0" err="1" smtClean="0"/>
              <a:t>the</a:t>
            </a:r>
            <a:r>
              <a:rPr lang="th-TH" sz="2400" dirty="0" smtClean="0"/>
              <a:t> </a:t>
            </a:r>
            <a:r>
              <a:rPr lang="th-TH" sz="2400" dirty="0" err="1" smtClean="0"/>
              <a:t>wealth.</a:t>
            </a:r>
            <a:r>
              <a:rPr lang="th-TH" sz="2400" dirty="0" smtClean="0"/>
              <a:t> </a:t>
            </a:r>
            <a:r>
              <a:rPr lang="th-TH" sz="2400" dirty="0" err="1" smtClean="0"/>
              <a:t>In</a:t>
            </a:r>
            <a:r>
              <a:rPr lang="th-TH" sz="2400" dirty="0" smtClean="0"/>
              <a:t> </a:t>
            </a:r>
            <a:r>
              <a:rPr lang="th-TH" sz="2400" dirty="0" err="1" smtClean="0"/>
              <a:t>the</a:t>
            </a:r>
            <a:r>
              <a:rPr lang="th-TH" sz="2400" dirty="0" smtClean="0"/>
              <a:t> </a:t>
            </a:r>
            <a:r>
              <a:rPr lang="th-TH" sz="2400" dirty="0" err="1" smtClean="0"/>
              <a:t>late</a:t>
            </a:r>
            <a:r>
              <a:rPr lang="th-TH" sz="2400" dirty="0" smtClean="0"/>
              <a:t> </a:t>
            </a:r>
            <a:r>
              <a:rPr lang="en-US" sz="2400" dirty="0" smtClean="0">
                <a:cs typeface="FreesiaUPC" pitchFamily="34" charset="-34"/>
              </a:rPr>
              <a:t>1940</a:t>
            </a:r>
            <a:r>
              <a:rPr lang="th-TH" sz="2400" dirty="0" smtClean="0"/>
              <a:t>s, </a:t>
            </a:r>
            <a:r>
              <a:rPr lang="th-TH" sz="2400" dirty="0" err="1" smtClean="0"/>
              <a:t>Dr.</a:t>
            </a:r>
            <a:r>
              <a:rPr lang="th-TH" sz="2400" dirty="0" smtClean="0"/>
              <a:t> </a:t>
            </a:r>
            <a:r>
              <a:rPr lang="th-TH" sz="2400" dirty="0" err="1" smtClean="0"/>
              <a:t>Joseph</a:t>
            </a:r>
            <a:r>
              <a:rPr lang="th-TH" sz="2400" dirty="0" smtClean="0"/>
              <a:t> M. </a:t>
            </a:r>
            <a:r>
              <a:rPr lang="th-TH" sz="2400" dirty="0" err="1" smtClean="0"/>
              <a:t>Juran</a:t>
            </a:r>
            <a:r>
              <a:rPr lang="th-TH" sz="2400" dirty="0" smtClean="0"/>
              <a:t> </a:t>
            </a:r>
            <a:r>
              <a:rPr lang="th-TH" sz="2400" dirty="0" err="1" smtClean="0"/>
              <a:t>inaccurately</a:t>
            </a:r>
            <a:r>
              <a:rPr lang="th-TH" sz="2400" dirty="0" smtClean="0"/>
              <a:t> </a:t>
            </a:r>
            <a:r>
              <a:rPr lang="th-TH" sz="2400" dirty="0" err="1" smtClean="0"/>
              <a:t>attributed</a:t>
            </a:r>
            <a:r>
              <a:rPr lang="th-TH" sz="2400" dirty="0" smtClean="0"/>
              <a:t> </a:t>
            </a:r>
            <a:r>
              <a:rPr lang="th-TH" sz="2400" dirty="0" err="1" smtClean="0"/>
              <a:t>the</a:t>
            </a:r>
            <a:r>
              <a:rPr lang="th-TH" sz="2400" dirty="0" smtClean="0"/>
              <a:t> </a:t>
            </a:r>
            <a:r>
              <a:rPr lang="en-US" sz="2400" dirty="0" smtClean="0">
                <a:cs typeface="FreesiaUPC" pitchFamily="34" charset="-34"/>
              </a:rPr>
              <a:t>80/20</a:t>
            </a:r>
            <a:r>
              <a:rPr lang="th-TH" sz="2400" dirty="0" smtClean="0"/>
              <a:t> </a:t>
            </a:r>
            <a:r>
              <a:rPr lang="th-TH" sz="2400" dirty="0" err="1" smtClean="0"/>
              <a:t>Rule</a:t>
            </a:r>
            <a:r>
              <a:rPr lang="th-TH" sz="2400" dirty="0" smtClean="0"/>
              <a:t> </a:t>
            </a:r>
            <a:r>
              <a:rPr lang="th-TH" sz="2400" dirty="0" err="1" smtClean="0"/>
              <a:t>to</a:t>
            </a:r>
            <a:r>
              <a:rPr lang="th-TH" sz="2400" dirty="0" smtClean="0"/>
              <a:t> </a:t>
            </a:r>
            <a:r>
              <a:rPr lang="th-TH" sz="2400" dirty="0" err="1" smtClean="0"/>
              <a:t>Pareto</a:t>
            </a:r>
            <a:r>
              <a:rPr lang="th-TH" sz="2400" dirty="0" smtClean="0"/>
              <a:t>, </a:t>
            </a:r>
            <a:r>
              <a:rPr lang="th-TH" sz="2400" dirty="0" err="1" smtClean="0"/>
              <a:t>calling</a:t>
            </a:r>
            <a:r>
              <a:rPr lang="th-TH" sz="2400" dirty="0" smtClean="0"/>
              <a:t> </a:t>
            </a:r>
            <a:r>
              <a:rPr lang="th-TH" sz="2400" dirty="0" err="1" smtClean="0"/>
              <a:t>it</a:t>
            </a:r>
            <a:r>
              <a:rPr lang="th-TH" sz="2400" dirty="0" smtClean="0"/>
              <a:t> </a:t>
            </a:r>
            <a:r>
              <a:rPr lang="th-TH" sz="2400" dirty="0" err="1" smtClean="0"/>
              <a:t>Pareto</a:t>
            </a:r>
            <a:r>
              <a:rPr lang="th-TH" sz="2400" dirty="0" smtClean="0"/>
              <a:t>'s </a:t>
            </a:r>
            <a:r>
              <a:rPr lang="th-TH" sz="2400" dirty="0" err="1" smtClean="0"/>
              <a:t>Principle.</a:t>
            </a:r>
            <a:r>
              <a:rPr lang="th-TH" sz="2400" dirty="0" smtClean="0"/>
              <a:t> </a:t>
            </a:r>
            <a:r>
              <a:rPr lang="th-TH" sz="2400" dirty="0" err="1" smtClean="0"/>
              <a:t>While</a:t>
            </a:r>
            <a:r>
              <a:rPr lang="th-TH" sz="2400" dirty="0" smtClean="0"/>
              <a:t> </a:t>
            </a:r>
            <a:r>
              <a:rPr lang="th-TH" sz="2400" dirty="0" err="1" smtClean="0"/>
              <a:t>it</a:t>
            </a:r>
            <a:r>
              <a:rPr lang="th-TH" sz="2400" dirty="0" smtClean="0"/>
              <a:t> </a:t>
            </a:r>
            <a:r>
              <a:rPr lang="th-TH" sz="2400" dirty="0" err="1" smtClean="0"/>
              <a:t>may</a:t>
            </a:r>
            <a:r>
              <a:rPr lang="th-TH" sz="2400" dirty="0" smtClean="0"/>
              <a:t> </a:t>
            </a:r>
            <a:r>
              <a:rPr lang="th-TH" sz="2400" dirty="0" err="1" smtClean="0"/>
              <a:t>be</a:t>
            </a:r>
            <a:r>
              <a:rPr lang="th-TH" sz="2400" dirty="0" smtClean="0"/>
              <a:t> </a:t>
            </a:r>
            <a:r>
              <a:rPr lang="th-TH" sz="2400" dirty="0" err="1" smtClean="0"/>
              <a:t>misnamed</a:t>
            </a:r>
            <a:r>
              <a:rPr lang="th-TH" sz="2400" dirty="0" smtClean="0"/>
              <a:t>, </a:t>
            </a:r>
            <a:r>
              <a:rPr lang="th-TH" sz="2400" dirty="0" err="1" smtClean="0"/>
              <a:t>Pareto</a:t>
            </a:r>
            <a:r>
              <a:rPr lang="th-TH" sz="2400" dirty="0" smtClean="0"/>
              <a:t>'s </a:t>
            </a:r>
            <a:r>
              <a:rPr lang="th-TH" sz="2400" dirty="0" err="1" smtClean="0"/>
              <a:t>Principle</a:t>
            </a:r>
            <a:r>
              <a:rPr lang="th-TH" sz="2400" dirty="0" smtClean="0"/>
              <a:t> </a:t>
            </a:r>
            <a:r>
              <a:rPr lang="th-TH" sz="2400" dirty="0" err="1" smtClean="0"/>
              <a:t>or</a:t>
            </a:r>
            <a:r>
              <a:rPr lang="th-TH" sz="2400" dirty="0" smtClean="0"/>
              <a:t> </a:t>
            </a:r>
            <a:r>
              <a:rPr lang="th-TH" sz="2400" dirty="0" err="1" smtClean="0"/>
              <a:t>Pareto</a:t>
            </a:r>
            <a:r>
              <a:rPr lang="th-TH" sz="2400" dirty="0" smtClean="0"/>
              <a:t>'s </a:t>
            </a:r>
            <a:r>
              <a:rPr lang="th-TH" sz="2400" dirty="0" err="1" smtClean="0"/>
              <a:t>Law</a:t>
            </a:r>
            <a:r>
              <a:rPr lang="th-TH" sz="2400" dirty="0" smtClean="0"/>
              <a:t> </a:t>
            </a:r>
            <a:r>
              <a:rPr lang="th-TH" sz="2400" dirty="0" err="1" smtClean="0"/>
              <a:t>as</a:t>
            </a:r>
            <a:r>
              <a:rPr lang="th-TH" sz="2400" dirty="0" smtClean="0"/>
              <a:t> </a:t>
            </a:r>
            <a:r>
              <a:rPr lang="th-TH" sz="2400" dirty="0" err="1" smtClean="0"/>
              <a:t>it</a:t>
            </a:r>
            <a:r>
              <a:rPr lang="th-TH" sz="2400" dirty="0" smtClean="0"/>
              <a:t> </a:t>
            </a:r>
            <a:r>
              <a:rPr lang="th-TH" sz="2400" dirty="0" err="1" smtClean="0"/>
              <a:t>is</a:t>
            </a:r>
            <a:r>
              <a:rPr lang="th-TH" sz="2400" dirty="0" smtClean="0"/>
              <a:t> </a:t>
            </a:r>
            <a:r>
              <a:rPr lang="th-TH" sz="2400" dirty="0" err="1" smtClean="0"/>
              <a:t>sometimes</a:t>
            </a:r>
            <a:r>
              <a:rPr lang="th-TH" sz="2400" dirty="0" smtClean="0"/>
              <a:t> </a:t>
            </a:r>
            <a:r>
              <a:rPr lang="th-TH" sz="2400" dirty="0" err="1" smtClean="0"/>
              <a:t>called</a:t>
            </a:r>
            <a:r>
              <a:rPr lang="th-TH" sz="2400" dirty="0" smtClean="0"/>
              <a:t>, </a:t>
            </a:r>
            <a:r>
              <a:rPr lang="th-TH" sz="2400" dirty="0" err="1" smtClean="0"/>
              <a:t>can</a:t>
            </a:r>
            <a:r>
              <a:rPr lang="th-TH" sz="2400" dirty="0" smtClean="0"/>
              <a:t> </a:t>
            </a:r>
            <a:r>
              <a:rPr lang="th-TH" sz="2400" dirty="0" err="1" smtClean="0"/>
              <a:t>be</a:t>
            </a:r>
            <a:r>
              <a:rPr lang="th-TH" sz="2400" dirty="0" smtClean="0"/>
              <a:t> a </a:t>
            </a:r>
            <a:r>
              <a:rPr lang="th-TH" sz="2400" dirty="0" err="1" smtClean="0"/>
              <a:t>very</a:t>
            </a:r>
            <a:r>
              <a:rPr lang="th-TH" sz="2400" dirty="0" smtClean="0"/>
              <a:t> </a:t>
            </a:r>
            <a:r>
              <a:rPr lang="th-TH" sz="2400" dirty="0" err="1" smtClean="0"/>
              <a:t>effective</a:t>
            </a:r>
            <a:r>
              <a:rPr lang="th-TH" sz="2400" dirty="0" smtClean="0"/>
              <a:t> </a:t>
            </a:r>
            <a:r>
              <a:rPr lang="th-TH" sz="2400" dirty="0" err="1" smtClean="0"/>
              <a:t>tool</a:t>
            </a:r>
            <a:r>
              <a:rPr lang="th-TH" sz="2400" dirty="0" smtClean="0"/>
              <a:t> </a:t>
            </a:r>
            <a:r>
              <a:rPr lang="th-TH" sz="2400" dirty="0" err="1" smtClean="0"/>
              <a:t>to</a:t>
            </a:r>
            <a:r>
              <a:rPr lang="th-TH" sz="2400" dirty="0" smtClean="0"/>
              <a:t> </a:t>
            </a:r>
            <a:r>
              <a:rPr lang="th-TH" sz="2400" dirty="0" err="1" smtClean="0"/>
              <a:t>help</a:t>
            </a:r>
            <a:r>
              <a:rPr lang="th-TH" sz="2400" dirty="0" smtClean="0"/>
              <a:t> </a:t>
            </a:r>
            <a:r>
              <a:rPr lang="th-TH" sz="2400" dirty="0" err="1" smtClean="0"/>
              <a:t>you</a:t>
            </a:r>
            <a:r>
              <a:rPr lang="th-TH" sz="2400" dirty="0" smtClean="0"/>
              <a:t> </a:t>
            </a:r>
            <a:r>
              <a:rPr lang="th-TH" sz="2400" dirty="0" err="1" smtClean="0"/>
              <a:t>manage</a:t>
            </a:r>
            <a:r>
              <a:rPr lang="th-TH" sz="2400" dirty="0" smtClean="0"/>
              <a:t> </a:t>
            </a:r>
            <a:r>
              <a:rPr lang="th-TH" sz="2400" dirty="0" err="1" smtClean="0"/>
              <a:t>effectively.</a:t>
            </a:r>
            <a:r>
              <a:rPr lang="th-TH" sz="1600" dirty="0" smtClean="0"/>
              <a:t> </a:t>
            </a:r>
            <a:endParaRPr lang="en-US" sz="2400" dirty="0" smtClean="0">
              <a:cs typeface="FreesiaUPC" pitchFamily="34" charset="-34"/>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457200" y="533400"/>
            <a:ext cx="8229600" cy="4525963"/>
          </a:xfrm>
        </p:spPr>
        <p:txBody>
          <a:bodyPr/>
          <a:lstStyle/>
          <a:p>
            <a:pPr eaLnBrk="1" hangingPunct="1"/>
            <a:r>
              <a:rPr lang="en-US" sz="2800" dirty="0" smtClean="0">
                <a:cs typeface="FreesiaUPC" pitchFamily="34" charset="-34"/>
              </a:rPr>
              <a:t>Pareto's Principle, the 80/20 Rule, should serve as a daily reminder to focus 80 percent of your time and energy on the 20 percent of you work that is really important</a:t>
            </a:r>
            <a:r>
              <a:rPr lang="th-TH" sz="2800" dirty="0" smtClean="0"/>
              <a:t>. </a:t>
            </a:r>
            <a:r>
              <a:rPr lang="en-US" sz="2800" dirty="0" smtClean="0">
                <a:cs typeface="FreesiaUPC" pitchFamily="34" charset="-34"/>
              </a:rPr>
              <a:t>Don't just </a:t>
            </a:r>
            <a:r>
              <a:rPr lang="th-TH" sz="2800" dirty="0" smtClean="0"/>
              <a:t>"</a:t>
            </a:r>
            <a:r>
              <a:rPr lang="en-US" sz="2800" dirty="0" smtClean="0">
                <a:cs typeface="FreesiaUPC" pitchFamily="34" charset="-34"/>
              </a:rPr>
              <a:t>work smart</a:t>
            </a:r>
            <a:r>
              <a:rPr lang="th-TH" sz="2800" dirty="0" smtClean="0"/>
              <a:t>"</a:t>
            </a:r>
            <a:r>
              <a:rPr lang="en-US" sz="2800" dirty="0" smtClean="0">
                <a:cs typeface="FreesiaUPC" pitchFamily="34" charset="-34"/>
              </a:rPr>
              <a:t>, work smart on the right things</a:t>
            </a:r>
            <a:r>
              <a:rPr lang="th-TH" sz="2800" dirty="0" smtClean="0"/>
              <a:t>. </a:t>
            </a:r>
          </a:p>
          <a:p>
            <a:pPr eaLnBrk="1" hangingPunct="1"/>
            <a:r>
              <a:rPr lang="en-US" sz="2800" dirty="0" smtClean="0">
                <a:solidFill>
                  <a:srgbClr val="0000FF"/>
                </a:solidFill>
                <a:cs typeface="FreesiaUPC" pitchFamily="34" charset="-34"/>
              </a:rPr>
              <a:t>can be applied to monitoring as to monitor 20% of what is happening on a project (monitor 20% of 80% of problems occur)</a:t>
            </a:r>
            <a:endParaRPr lang="th-TH" sz="2800" dirty="0" smtClean="0">
              <a:solidFill>
                <a:srgbClr val="0000FF"/>
              </a:solidFill>
            </a:endParaRPr>
          </a:p>
          <a:p>
            <a:pPr eaLnBrk="1" hangingPunct="1">
              <a:buFont typeface="Wingdings" pitchFamily="2" charset="2"/>
              <a:buNone/>
            </a:pPr>
            <a:endParaRPr lang="th-TH" sz="2800" dirty="0" smtClean="0">
              <a:solidFill>
                <a:srgbClr val="0000FF"/>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Project Control</a:t>
            </a:r>
            <a:endParaRPr lang="th-TH" sz="3600" b="1" dirty="0" smtClean="0">
              <a:solidFill>
                <a:srgbClr val="0000FF"/>
              </a:solidFill>
            </a:endParaRPr>
          </a:p>
        </p:txBody>
      </p:sp>
      <p:sp>
        <p:nvSpPr>
          <p:cNvPr id="47107" name="Rectangle 3"/>
          <p:cNvSpPr>
            <a:spLocks noGrp="1" noChangeArrowheads="1"/>
          </p:cNvSpPr>
          <p:nvPr>
            <p:ph idx="1"/>
          </p:nvPr>
        </p:nvSpPr>
        <p:spPr/>
        <p:txBody>
          <a:bodyPr/>
          <a:lstStyle/>
          <a:p>
            <a:pPr eaLnBrk="1" hangingPunct="1">
              <a:buFont typeface="Wingdings" pitchFamily="2" charset="2"/>
              <a:buNone/>
            </a:pPr>
            <a:r>
              <a:rPr lang="en-US" sz="2400" b="1" dirty="0" smtClean="0">
                <a:solidFill>
                  <a:schemeClr val="accent1"/>
                </a:solidFill>
                <a:cs typeface="FreesiaUPC" pitchFamily="34" charset="-34"/>
              </a:rPr>
              <a:t>Reasons for original plan not so success:</a:t>
            </a:r>
          </a:p>
          <a:p>
            <a:pPr eaLnBrk="1" hangingPunct="1"/>
            <a:r>
              <a:rPr lang="en-US" sz="2400" dirty="0" smtClean="0">
                <a:cs typeface="FreesiaUPC" pitchFamily="34" charset="-34"/>
              </a:rPr>
              <a:t>There are inevitable changes relating to technical specifications, method of implementation and owner needs (time, cost, scope, revised priorities…).</a:t>
            </a:r>
          </a:p>
          <a:p>
            <a:pPr eaLnBrk="1" hangingPunct="1"/>
            <a:r>
              <a:rPr lang="en-US" sz="2400" dirty="0" smtClean="0">
                <a:cs typeface="FreesiaUPC" pitchFamily="34" charset="-34"/>
              </a:rPr>
              <a:t>The original planning may have been inaccurate or contained mistakes particularly with regard to activity time estimates.</a:t>
            </a:r>
          </a:p>
          <a:p>
            <a:pPr eaLnBrk="1" hangingPunct="1"/>
            <a:r>
              <a:rPr lang="en-US" sz="2400" dirty="0" smtClean="0">
                <a:cs typeface="FreesiaUPC" pitchFamily="34" charset="-34"/>
              </a:rPr>
              <a:t>There maybe vendors or sub-contractors who are unable to meet their original target dates.</a:t>
            </a:r>
            <a:endParaRPr lang="th-TH" sz="24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914400"/>
            <a:ext cx="8229600" cy="4525963"/>
          </a:xfrm>
        </p:spPr>
        <p:txBody>
          <a:bodyPr/>
          <a:lstStyle/>
          <a:p>
            <a:pPr eaLnBrk="1" hangingPunct="1">
              <a:lnSpc>
                <a:spcPct val="90000"/>
              </a:lnSpc>
            </a:pPr>
            <a:r>
              <a:rPr lang="en-US" sz="2400" dirty="0" smtClean="0">
                <a:cs typeface="FreesiaUPC" pitchFamily="34" charset="-34"/>
              </a:rPr>
              <a:t>Extreme unexpected events may occur including an unimagined geotechnical conditions, industrial trouble, or bad weather.</a:t>
            </a:r>
          </a:p>
          <a:p>
            <a:pPr eaLnBrk="1" hangingPunct="1">
              <a:lnSpc>
                <a:spcPct val="90000"/>
              </a:lnSpc>
            </a:pPr>
            <a:r>
              <a:rPr lang="en-US" sz="2400" dirty="0" smtClean="0">
                <a:cs typeface="FreesiaUPC" pitchFamily="34" charset="-34"/>
              </a:rPr>
              <a:t>Changes in design (variations).</a:t>
            </a:r>
          </a:p>
          <a:p>
            <a:pPr eaLnBrk="1" hangingPunct="1">
              <a:lnSpc>
                <a:spcPct val="90000"/>
              </a:lnSpc>
            </a:pPr>
            <a:r>
              <a:rPr lang="en-US" sz="2400" dirty="0" smtClean="0">
                <a:cs typeface="FreesiaUPC" pitchFamily="34" charset="-34"/>
              </a:rPr>
              <a:t>Changes in the availability of resources (people, equipment, materials, money, space).</a:t>
            </a:r>
          </a:p>
          <a:p>
            <a:pPr eaLnBrk="1" hangingPunct="1">
              <a:lnSpc>
                <a:spcPct val="90000"/>
              </a:lnSpc>
            </a:pPr>
            <a:r>
              <a:rPr lang="en-US" sz="2400" dirty="0" smtClean="0">
                <a:cs typeface="FreesiaUPC" pitchFamily="34" charset="-34"/>
              </a:rPr>
              <a:t>Coordination problems with other groups.</a:t>
            </a:r>
          </a:p>
          <a:p>
            <a:pPr eaLnBrk="1" hangingPunct="1">
              <a:lnSpc>
                <a:spcPct val="90000"/>
              </a:lnSpc>
            </a:pPr>
            <a:r>
              <a:rPr lang="en-US" sz="2400" dirty="0" smtClean="0">
                <a:cs typeface="FreesiaUPC" pitchFamily="34" charset="-34"/>
              </a:rPr>
              <a:t>Access or logistics problems.</a:t>
            </a:r>
            <a:endParaRPr lang="th-TH"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Organization Structure</a:t>
            </a:r>
            <a:endParaRPr lang="th-TH" sz="3600" b="1" dirty="0" smtClean="0">
              <a:solidFill>
                <a:srgbClr val="0000FF"/>
              </a:solidFill>
            </a:endParaRPr>
          </a:p>
        </p:txBody>
      </p:sp>
      <p:sp>
        <p:nvSpPr>
          <p:cNvPr id="14340" name="Rectangle 3"/>
          <p:cNvSpPr>
            <a:spLocks noGrp="1" noChangeArrowheads="1"/>
          </p:cNvSpPr>
          <p:nvPr>
            <p:ph idx="1"/>
          </p:nvPr>
        </p:nvSpPr>
        <p:spPr/>
        <p:txBody>
          <a:bodyPr/>
          <a:lstStyle/>
          <a:p>
            <a:pPr marL="533400" indent="-533400" eaLnBrk="1" hangingPunct="1">
              <a:buFont typeface="Wingdings" pitchFamily="2" charset="2"/>
              <a:buAutoNum type="arabicPeriod"/>
            </a:pPr>
            <a:r>
              <a:rPr lang="en-US" smtClean="0">
                <a:cs typeface="FreesiaUPC" pitchFamily="34" charset="-34"/>
              </a:rPr>
              <a:t>Functional Organizations</a:t>
            </a:r>
          </a:p>
          <a:p>
            <a:pPr marL="533400" indent="-533400" eaLnBrk="1" hangingPunct="1">
              <a:buFont typeface="Wingdings" pitchFamily="2" charset="2"/>
              <a:buAutoNum type="arabicPeriod"/>
            </a:pPr>
            <a:r>
              <a:rPr lang="en-US" smtClean="0">
                <a:cs typeface="FreesiaUPC" pitchFamily="34" charset="-34"/>
              </a:rPr>
              <a:t>Dedicated Teams</a:t>
            </a:r>
          </a:p>
          <a:p>
            <a:pPr marL="533400" indent="-533400" eaLnBrk="1" hangingPunct="1">
              <a:buFont typeface="Wingdings" pitchFamily="2" charset="2"/>
              <a:buAutoNum type="arabicPeriod"/>
            </a:pPr>
            <a:r>
              <a:rPr lang="en-US" smtClean="0">
                <a:cs typeface="FreesiaUPC" pitchFamily="34" charset="-34"/>
              </a:rPr>
              <a:t>Matrix Organization</a:t>
            </a:r>
          </a:p>
          <a:p>
            <a:pPr marL="533400" indent="-533400" eaLnBrk="1" hangingPunct="1">
              <a:buFont typeface="Wingdings" pitchFamily="2" charset="2"/>
              <a:buAutoNum type="arabicPeriod"/>
            </a:pPr>
            <a:r>
              <a:rPr lang="en-US" smtClean="0">
                <a:cs typeface="FreesiaUPC" pitchFamily="34" charset="-34"/>
              </a:rPr>
              <a:t>Virtual Organization</a:t>
            </a:r>
            <a:endParaRPr lang="th-TH" smtClean="0"/>
          </a:p>
        </p:txBody>
      </p:sp>
      <p:sp>
        <p:nvSpPr>
          <p:cNvPr id="14339"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31B8FC28-F05B-4629-A184-3B5D90713A98}" type="slidenum">
              <a:rPr lang="en-US" smtClean="0"/>
              <a:pPr/>
              <a:t>5</a:t>
            </a:fld>
            <a:endParaRPr lang="th-TH"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914400"/>
            <a:ext cx="8229600" cy="4525963"/>
          </a:xfrm>
        </p:spPr>
        <p:txBody>
          <a:bodyPr/>
          <a:lstStyle/>
          <a:p>
            <a:pPr marL="533400" indent="-533400" eaLnBrk="1" hangingPunct="1">
              <a:buFont typeface="Wingdings" pitchFamily="2" charset="2"/>
              <a:buNone/>
            </a:pPr>
            <a:r>
              <a:rPr lang="en-US" sz="2800" b="1" dirty="0" smtClean="0">
                <a:solidFill>
                  <a:schemeClr val="accent1"/>
                </a:solidFill>
                <a:cs typeface="FreesiaUPC" pitchFamily="34" charset="-34"/>
              </a:rPr>
              <a:t>Project Control involves:-</a:t>
            </a:r>
          </a:p>
          <a:p>
            <a:pPr marL="533400" indent="-533400" eaLnBrk="1" hangingPunct="1">
              <a:buFont typeface="Wingdings" pitchFamily="2" charset="2"/>
              <a:buAutoNum type="arabicPeriod"/>
            </a:pPr>
            <a:r>
              <a:rPr lang="en-US" sz="2800" dirty="0" smtClean="0">
                <a:cs typeface="FreesiaUPC" pitchFamily="34" charset="-34"/>
              </a:rPr>
              <a:t>Monitoring performance or progress (schedule, expenditure, productivity, quality).</a:t>
            </a:r>
          </a:p>
          <a:p>
            <a:pPr marL="533400" indent="-533400" eaLnBrk="1" hangingPunct="1">
              <a:buFont typeface="Wingdings" pitchFamily="2" charset="2"/>
              <a:buAutoNum type="arabicPeriod"/>
            </a:pPr>
            <a:r>
              <a:rPr lang="en-US" sz="2800" dirty="0" smtClean="0">
                <a:cs typeface="FreesiaUPC" pitchFamily="34" charset="-34"/>
              </a:rPr>
              <a:t>Comparing it with plans (requirements, standards)</a:t>
            </a:r>
          </a:p>
          <a:p>
            <a:pPr marL="533400" indent="-533400" eaLnBrk="1" hangingPunct="1">
              <a:buFont typeface="Wingdings" pitchFamily="2" charset="2"/>
              <a:buAutoNum type="arabicPeriod"/>
            </a:pPr>
            <a:r>
              <a:rPr lang="en-US" sz="2800" dirty="0" smtClean="0">
                <a:cs typeface="FreesiaUPC" pitchFamily="34" charset="-34"/>
              </a:rPr>
              <a:t>(if necessary) Taking corrective action.</a:t>
            </a:r>
          </a:p>
          <a:p>
            <a:pPr marL="533400" indent="-533400" eaLnBrk="1" hangingPunct="1">
              <a:buFont typeface="Wingdings" pitchFamily="2" charset="2"/>
              <a:buNone/>
            </a:pPr>
            <a:endParaRPr lang="en-US" sz="2800" dirty="0" smtClean="0">
              <a:cs typeface="FreesiaUPC" pitchFamily="34" charset="-34"/>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457200" y="838200"/>
            <a:ext cx="8229600" cy="4525963"/>
          </a:xfrm>
        </p:spPr>
        <p:txBody>
          <a:bodyPr/>
          <a:lstStyle/>
          <a:p>
            <a:pPr eaLnBrk="1" hangingPunct="1">
              <a:lnSpc>
                <a:spcPct val="90000"/>
              </a:lnSpc>
            </a:pPr>
            <a:r>
              <a:rPr lang="en-US" sz="2400" dirty="0" smtClean="0">
                <a:cs typeface="FreesiaUPC" pitchFamily="34" charset="-34"/>
              </a:rPr>
              <a:t>The goal of project control is minimizing the variance.</a:t>
            </a:r>
          </a:p>
          <a:p>
            <a:pPr eaLnBrk="1" hangingPunct="1">
              <a:lnSpc>
                <a:spcPct val="90000"/>
              </a:lnSpc>
            </a:pPr>
            <a:r>
              <a:rPr lang="en-US" sz="2400" dirty="0" smtClean="0">
                <a:cs typeface="FreesiaUPC" pitchFamily="34" charset="-34"/>
              </a:rPr>
              <a:t>Continued monitoring and feedback is necessary since the environment that the project is continually changing. </a:t>
            </a:r>
          </a:p>
          <a:p>
            <a:pPr eaLnBrk="1" hangingPunct="1">
              <a:lnSpc>
                <a:spcPct val="90000"/>
              </a:lnSpc>
            </a:pPr>
            <a:r>
              <a:rPr lang="en-US" sz="2400" dirty="0" smtClean="0">
                <a:cs typeface="FreesiaUPC" pitchFamily="34" charset="-34"/>
              </a:rPr>
              <a:t>Without continued monitoring and feedback project management becomes no more than crisis management.</a:t>
            </a:r>
          </a:p>
          <a:p>
            <a:pPr eaLnBrk="1" hangingPunct="1">
              <a:lnSpc>
                <a:spcPct val="90000"/>
              </a:lnSpc>
            </a:pPr>
            <a:r>
              <a:rPr lang="en-US" sz="2400" dirty="0" smtClean="0">
                <a:cs typeface="FreesiaUPC" pitchFamily="34" charset="-34"/>
              </a:rPr>
              <a:t>Project control is best carried out by those familiar with the project activities.</a:t>
            </a:r>
            <a:endParaRPr lang="th-TH" sz="2400" dirty="0" smtClean="0"/>
          </a:p>
          <a:p>
            <a:pPr eaLnBrk="1" hangingPunct="1">
              <a:lnSpc>
                <a:spcPct val="90000"/>
              </a:lnSpc>
              <a:buFont typeface="Wingdings" pitchFamily="2" charset="2"/>
              <a:buNone/>
            </a:pPr>
            <a:endParaRPr lang="th-TH" sz="24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cs typeface="FreesiaUPC" pitchFamily="34" charset="-34"/>
              </a:rPr>
              <a:t>Feedback</a:t>
            </a:r>
            <a:endParaRPr lang="th-TH" smtClean="0"/>
          </a:p>
        </p:txBody>
      </p:sp>
      <p:grpSp>
        <p:nvGrpSpPr>
          <p:cNvPr id="32" name="Group 31"/>
          <p:cNvGrpSpPr/>
          <p:nvPr/>
        </p:nvGrpSpPr>
        <p:grpSpPr>
          <a:xfrm>
            <a:off x="1524000" y="2057400"/>
            <a:ext cx="6477000" cy="2895600"/>
            <a:chOff x="1524000" y="2057400"/>
            <a:chExt cx="6477000" cy="2895600"/>
          </a:xfrm>
        </p:grpSpPr>
        <p:sp>
          <p:nvSpPr>
            <p:cNvPr id="51204" name="Rectangle 19"/>
            <p:cNvSpPr>
              <a:spLocks noChangeArrowheads="1"/>
            </p:cNvSpPr>
            <p:nvPr/>
          </p:nvSpPr>
          <p:spPr bwMode="auto">
            <a:xfrm>
              <a:off x="1524000" y="2057400"/>
              <a:ext cx="1219200" cy="457200"/>
            </a:xfrm>
            <a:prstGeom prst="rect">
              <a:avLst/>
            </a:prstGeom>
            <a:solidFill>
              <a:srgbClr val="99FF33"/>
            </a:solidFill>
            <a:ln w="28575">
              <a:solidFill>
                <a:schemeClr val="tx1"/>
              </a:solidFill>
              <a:miter lim="800000"/>
              <a:headEnd/>
              <a:tailEnd/>
            </a:ln>
          </p:spPr>
          <p:txBody>
            <a:bodyPr wrap="none" anchor="ctr"/>
            <a:lstStyle/>
            <a:p>
              <a:pPr algn="ctr"/>
              <a:r>
                <a:rPr lang="en-US"/>
                <a:t>Plan</a:t>
              </a:r>
              <a:endParaRPr lang="th-TH"/>
            </a:p>
          </p:txBody>
        </p:sp>
        <p:sp>
          <p:nvSpPr>
            <p:cNvPr id="51205" name="Rectangle 20"/>
            <p:cNvSpPr>
              <a:spLocks noChangeArrowheads="1"/>
            </p:cNvSpPr>
            <p:nvPr/>
          </p:nvSpPr>
          <p:spPr bwMode="auto">
            <a:xfrm>
              <a:off x="4267200" y="2057400"/>
              <a:ext cx="1447800" cy="457200"/>
            </a:xfrm>
            <a:prstGeom prst="rect">
              <a:avLst/>
            </a:prstGeom>
            <a:solidFill>
              <a:srgbClr val="99FF33"/>
            </a:solidFill>
            <a:ln w="28575">
              <a:solidFill>
                <a:schemeClr val="tx1"/>
              </a:solidFill>
              <a:miter lim="800000"/>
              <a:headEnd/>
              <a:tailEnd/>
            </a:ln>
          </p:spPr>
          <p:txBody>
            <a:bodyPr wrap="none" anchor="ctr"/>
            <a:lstStyle/>
            <a:p>
              <a:pPr algn="ctr"/>
              <a:r>
                <a:rPr lang="en-US"/>
                <a:t>Implement</a:t>
              </a:r>
              <a:endParaRPr lang="th-TH"/>
            </a:p>
          </p:txBody>
        </p:sp>
        <p:sp>
          <p:nvSpPr>
            <p:cNvPr id="51206" name="Rectangle 21"/>
            <p:cNvSpPr>
              <a:spLocks noChangeArrowheads="1"/>
            </p:cNvSpPr>
            <p:nvPr/>
          </p:nvSpPr>
          <p:spPr bwMode="auto">
            <a:xfrm>
              <a:off x="6248400" y="3048000"/>
              <a:ext cx="1295400" cy="457200"/>
            </a:xfrm>
            <a:prstGeom prst="rect">
              <a:avLst/>
            </a:prstGeom>
            <a:solidFill>
              <a:srgbClr val="99FF33"/>
            </a:solidFill>
            <a:ln w="28575">
              <a:solidFill>
                <a:schemeClr val="tx1"/>
              </a:solidFill>
              <a:miter lim="800000"/>
              <a:headEnd/>
              <a:tailEnd/>
            </a:ln>
          </p:spPr>
          <p:txBody>
            <a:bodyPr wrap="none" anchor="ctr"/>
            <a:lstStyle/>
            <a:p>
              <a:pPr algn="ctr"/>
              <a:r>
                <a:rPr lang="en-US"/>
                <a:t>Monitor</a:t>
              </a:r>
              <a:endParaRPr lang="th-TH"/>
            </a:p>
          </p:txBody>
        </p:sp>
        <p:sp>
          <p:nvSpPr>
            <p:cNvPr id="51207" name="Rectangle 22"/>
            <p:cNvSpPr>
              <a:spLocks noChangeArrowheads="1"/>
            </p:cNvSpPr>
            <p:nvPr/>
          </p:nvSpPr>
          <p:spPr bwMode="auto">
            <a:xfrm>
              <a:off x="5486400" y="4267200"/>
              <a:ext cx="990600" cy="457200"/>
            </a:xfrm>
            <a:prstGeom prst="rect">
              <a:avLst/>
            </a:prstGeom>
            <a:solidFill>
              <a:srgbClr val="99FF33"/>
            </a:solidFill>
            <a:ln w="28575">
              <a:solidFill>
                <a:schemeClr val="tx1"/>
              </a:solidFill>
              <a:miter lim="800000"/>
              <a:headEnd/>
              <a:tailEnd/>
            </a:ln>
          </p:spPr>
          <p:txBody>
            <a:bodyPr wrap="none" anchor="ctr"/>
            <a:lstStyle/>
            <a:p>
              <a:pPr algn="ctr"/>
              <a:r>
                <a:rPr lang="en-US"/>
                <a:t>Report</a:t>
              </a:r>
              <a:endParaRPr lang="th-TH"/>
            </a:p>
          </p:txBody>
        </p:sp>
        <p:sp>
          <p:nvSpPr>
            <p:cNvPr id="51208" name="Rectangle 23"/>
            <p:cNvSpPr>
              <a:spLocks noChangeArrowheads="1"/>
            </p:cNvSpPr>
            <p:nvPr/>
          </p:nvSpPr>
          <p:spPr bwMode="auto">
            <a:xfrm>
              <a:off x="3657600" y="4267200"/>
              <a:ext cx="990600" cy="457200"/>
            </a:xfrm>
            <a:prstGeom prst="rect">
              <a:avLst/>
            </a:prstGeom>
            <a:solidFill>
              <a:srgbClr val="99FF33"/>
            </a:solidFill>
            <a:ln w="28575">
              <a:solidFill>
                <a:schemeClr val="tx1"/>
              </a:solidFill>
              <a:miter lim="800000"/>
              <a:headEnd/>
              <a:tailEnd/>
            </a:ln>
          </p:spPr>
          <p:txBody>
            <a:bodyPr wrap="none" anchor="ctr"/>
            <a:lstStyle/>
            <a:p>
              <a:pPr algn="ctr"/>
              <a:r>
                <a:rPr lang="en-US"/>
                <a:t>Control</a:t>
              </a:r>
              <a:endParaRPr lang="th-TH"/>
            </a:p>
          </p:txBody>
        </p:sp>
        <p:sp>
          <p:nvSpPr>
            <p:cNvPr id="51209" name="Rectangle 32"/>
            <p:cNvSpPr>
              <a:spLocks noChangeArrowheads="1"/>
            </p:cNvSpPr>
            <p:nvPr/>
          </p:nvSpPr>
          <p:spPr bwMode="auto">
            <a:xfrm>
              <a:off x="2514600" y="3124200"/>
              <a:ext cx="990600" cy="457200"/>
            </a:xfrm>
            <a:prstGeom prst="rect">
              <a:avLst/>
            </a:prstGeom>
            <a:solidFill>
              <a:srgbClr val="99FF33"/>
            </a:solidFill>
            <a:ln w="28575">
              <a:solidFill>
                <a:schemeClr val="tx1"/>
              </a:solidFill>
              <a:miter lim="800000"/>
              <a:headEnd/>
              <a:tailEnd/>
            </a:ln>
          </p:spPr>
          <p:txBody>
            <a:bodyPr wrap="none" anchor="ctr"/>
            <a:lstStyle/>
            <a:p>
              <a:pPr algn="ctr"/>
              <a:r>
                <a:rPr lang="en-US"/>
                <a:t>Replan</a:t>
              </a:r>
              <a:endParaRPr lang="th-TH"/>
            </a:p>
          </p:txBody>
        </p:sp>
        <p:cxnSp>
          <p:nvCxnSpPr>
            <p:cNvPr id="51210" name="AutoShape 33"/>
            <p:cNvCxnSpPr>
              <a:cxnSpLocks noChangeShapeType="1"/>
              <a:stCxn id="51204" idx="3"/>
              <a:endCxn id="51205" idx="1"/>
            </p:cNvCxnSpPr>
            <p:nvPr/>
          </p:nvCxnSpPr>
          <p:spPr bwMode="auto">
            <a:xfrm>
              <a:off x="2757488" y="2286000"/>
              <a:ext cx="1495425" cy="0"/>
            </a:xfrm>
            <a:prstGeom prst="straightConnector1">
              <a:avLst/>
            </a:prstGeom>
            <a:noFill/>
            <a:ln w="28575">
              <a:solidFill>
                <a:schemeClr val="tx1"/>
              </a:solidFill>
              <a:round/>
              <a:headEnd/>
              <a:tailEnd type="triangle" w="med" len="med"/>
            </a:ln>
          </p:spPr>
        </p:cxnSp>
        <p:cxnSp>
          <p:nvCxnSpPr>
            <p:cNvPr id="51211" name="AutoShape 34"/>
            <p:cNvCxnSpPr>
              <a:cxnSpLocks noChangeShapeType="1"/>
              <a:stCxn id="51205" idx="3"/>
              <a:endCxn id="51206" idx="0"/>
            </p:cNvCxnSpPr>
            <p:nvPr/>
          </p:nvCxnSpPr>
          <p:spPr bwMode="auto">
            <a:xfrm>
              <a:off x="5729288" y="2286000"/>
              <a:ext cx="1166812" cy="747713"/>
            </a:xfrm>
            <a:prstGeom prst="curvedConnector2">
              <a:avLst/>
            </a:prstGeom>
            <a:noFill/>
            <a:ln w="28575">
              <a:solidFill>
                <a:schemeClr val="tx1"/>
              </a:solidFill>
              <a:round/>
              <a:headEnd/>
              <a:tailEnd type="triangle" w="med" len="med"/>
            </a:ln>
          </p:spPr>
        </p:cxnSp>
        <p:cxnSp>
          <p:nvCxnSpPr>
            <p:cNvPr id="51212" name="AutoShape 35"/>
            <p:cNvCxnSpPr>
              <a:cxnSpLocks noChangeShapeType="1"/>
              <a:stCxn id="51206" idx="2"/>
              <a:endCxn id="51207" idx="3"/>
            </p:cNvCxnSpPr>
            <p:nvPr/>
          </p:nvCxnSpPr>
          <p:spPr bwMode="auto">
            <a:xfrm rot="5400000">
              <a:off x="6205538" y="3805238"/>
              <a:ext cx="976312" cy="404812"/>
            </a:xfrm>
            <a:prstGeom prst="curvedConnector2">
              <a:avLst/>
            </a:prstGeom>
            <a:noFill/>
            <a:ln w="28575">
              <a:solidFill>
                <a:schemeClr val="tx1"/>
              </a:solidFill>
              <a:round/>
              <a:headEnd/>
              <a:tailEnd type="triangle" w="med" len="med"/>
            </a:ln>
          </p:spPr>
        </p:cxnSp>
        <p:cxnSp>
          <p:nvCxnSpPr>
            <p:cNvPr id="51213" name="AutoShape 36"/>
            <p:cNvCxnSpPr>
              <a:cxnSpLocks noChangeShapeType="1"/>
              <a:stCxn id="51207" idx="1"/>
              <a:endCxn id="51208" idx="3"/>
            </p:cNvCxnSpPr>
            <p:nvPr/>
          </p:nvCxnSpPr>
          <p:spPr bwMode="auto">
            <a:xfrm rot="10800000">
              <a:off x="4662488" y="4495800"/>
              <a:ext cx="809625" cy="0"/>
            </a:xfrm>
            <a:prstGeom prst="straightConnector1">
              <a:avLst/>
            </a:prstGeom>
            <a:noFill/>
            <a:ln w="28575">
              <a:solidFill>
                <a:schemeClr val="tx1"/>
              </a:solidFill>
              <a:round/>
              <a:headEnd/>
              <a:tailEnd type="triangle" w="med" len="med"/>
            </a:ln>
          </p:spPr>
        </p:cxnSp>
        <p:cxnSp>
          <p:nvCxnSpPr>
            <p:cNvPr id="51214" name="AutoShape 37"/>
            <p:cNvCxnSpPr>
              <a:cxnSpLocks noChangeShapeType="1"/>
              <a:stCxn id="51208" idx="1"/>
              <a:endCxn id="51209" idx="2"/>
            </p:cNvCxnSpPr>
            <p:nvPr/>
          </p:nvCxnSpPr>
          <p:spPr bwMode="auto">
            <a:xfrm rot="10800000">
              <a:off x="3009900" y="3595688"/>
              <a:ext cx="633413" cy="900112"/>
            </a:xfrm>
            <a:prstGeom prst="curvedConnector2">
              <a:avLst/>
            </a:prstGeom>
            <a:noFill/>
            <a:ln w="28575">
              <a:solidFill>
                <a:schemeClr val="tx1"/>
              </a:solidFill>
              <a:round/>
              <a:headEnd/>
              <a:tailEnd type="triangle" w="med" len="med"/>
            </a:ln>
          </p:spPr>
        </p:cxnSp>
        <p:cxnSp>
          <p:nvCxnSpPr>
            <p:cNvPr id="51215" name="AutoShape 38"/>
            <p:cNvCxnSpPr>
              <a:cxnSpLocks noChangeShapeType="1"/>
              <a:stCxn id="51209" idx="0"/>
              <a:endCxn id="51205" idx="1"/>
            </p:cNvCxnSpPr>
            <p:nvPr/>
          </p:nvCxnSpPr>
          <p:spPr bwMode="auto">
            <a:xfrm rot="-5400000">
              <a:off x="3219450" y="2076450"/>
              <a:ext cx="823913" cy="1243013"/>
            </a:xfrm>
            <a:prstGeom prst="curvedConnector2">
              <a:avLst/>
            </a:prstGeom>
            <a:noFill/>
            <a:ln w="28575">
              <a:solidFill>
                <a:schemeClr val="tx1"/>
              </a:solidFill>
              <a:round/>
              <a:headEnd/>
              <a:tailEnd type="triangle" w="med" len="med"/>
            </a:ln>
          </p:spPr>
        </p:cxnSp>
        <p:sp>
          <p:nvSpPr>
            <p:cNvPr id="51216" name="Oval 39"/>
            <p:cNvSpPr>
              <a:spLocks noChangeArrowheads="1"/>
            </p:cNvSpPr>
            <p:nvPr/>
          </p:nvSpPr>
          <p:spPr bwMode="auto">
            <a:xfrm>
              <a:off x="7620000" y="2743200"/>
              <a:ext cx="381000" cy="381000"/>
            </a:xfrm>
            <a:prstGeom prst="ellipse">
              <a:avLst/>
            </a:prstGeom>
            <a:noFill/>
            <a:ln w="9525">
              <a:solidFill>
                <a:schemeClr val="tx1"/>
              </a:solidFill>
              <a:round/>
              <a:headEnd/>
              <a:tailEnd/>
            </a:ln>
          </p:spPr>
          <p:txBody>
            <a:bodyPr wrap="none" anchor="ctr"/>
            <a:lstStyle/>
            <a:p>
              <a:pPr algn="ctr"/>
              <a:r>
                <a:rPr lang="en-US">
                  <a:solidFill>
                    <a:srgbClr val="FF0000"/>
                  </a:solidFill>
                </a:rPr>
                <a:t>1</a:t>
              </a:r>
              <a:endParaRPr lang="th-TH">
                <a:solidFill>
                  <a:srgbClr val="FF0000"/>
                </a:solidFill>
              </a:endParaRPr>
            </a:p>
          </p:txBody>
        </p:sp>
        <p:sp>
          <p:nvSpPr>
            <p:cNvPr id="51217" name="Oval 40"/>
            <p:cNvSpPr>
              <a:spLocks noChangeArrowheads="1"/>
            </p:cNvSpPr>
            <p:nvPr/>
          </p:nvSpPr>
          <p:spPr bwMode="auto">
            <a:xfrm>
              <a:off x="6781800" y="4419600"/>
              <a:ext cx="381000" cy="381000"/>
            </a:xfrm>
            <a:prstGeom prst="ellipse">
              <a:avLst/>
            </a:prstGeom>
            <a:noFill/>
            <a:ln w="9525">
              <a:solidFill>
                <a:schemeClr val="tx1"/>
              </a:solidFill>
              <a:round/>
              <a:headEnd/>
              <a:tailEnd/>
            </a:ln>
          </p:spPr>
          <p:txBody>
            <a:bodyPr wrap="none" anchor="ctr"/>
            <a:lstStyle/>
            <a:p>
              <a:pPr algn="ctr"/>
              <a:r>
                <a:rPr lang="en-US">
                  <a:solidFill>
                    <a:srgbClr val="FF0000"/>
                  </a:solidFill>
                </a:rPr>
                <a:t>2</a:t>
              </a:r>
              <a:endParaRPr lang="th-TH">
                <a:solidFill>
                  <a:srgbClr val="FF0000"/>
                </a:solidFill>
              </a:endParaRPr>
            </a:p>
          </p:txBody>
        </p:sp>
        <p:sp>
          <p:nvSpPr>
            <p:cNvPr id="51218" name="Oval 41"/>
            <p:cNvSpPr>
              <a:spLocks noChangeArrowheads="1"/>
            </p:cNvSpPr>
            <p:nvPr/>
          </p:nvSpPr>
          <p:spPr bwMode="auto">
            <a:xfrm>
              <a:off x="4724400" y="4572000"/>
              <a:ext cx="381000" cy="381000"/>
            </a:xfrm>
            <a:prstGeom prst="ellipse">
              <a:avLst/>
            </a:prstGeom>
            <a:noFill/>
            <a:ln w="9525">
              <a:solidFill>
                <a:schemeClr val="tx1"/>
              </a:solidFill>
              <a:round/>
              <a:headEnd/>
              <a:tailEnd/>
            </a:ln>
          </p:spPr>
          <p:txBody>
            <a:bodyPr wrap="none" anchor="ctr"/>
            <a:lstStyle/>
            <a:p>
              <a:pPr algn="ctr"/>
              <a:r>
                <a:rPr lang="en-US">
                  <a:solidFill>
                    <a:srgbClr val="FF0000"/>
                  </a:solidFill>
                </a:rPr>
                <a:t>3</a:t>
              </a:r>
              <a:endParaRPr lang="th-TH">
                <a:solidFill>
                  <a:srgbClr val="FF0000"/>
                </a:solidFill>
              </a:endParaRPr>
            </a:p>
          </p:txBody>
        </p:sp>
      </p:gr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4000" b="1" dirty="0" smtClean="0">
                <a:solidFill>
                  <a:srgbClr val="0000FF"/>
                </a:solidFill>
                <a:cs typeface="FreesiaUPC" pitchFamily="34" charset="-34"/>
              </a:rPr>
              <a:t>Reporting</a:t>
            </a:r>
            <a:endParaRPr lang="th-TH" sz="4000" b="1" dirty="0" smtClean="0">
              <a:solidFill>
                <a:srgbClr val="0000FF"/>
              </a:solidFill>
            </a:endParaRPr>
          </a:p>
        </p:txBody>
      </p:sp>
      <p:sp>
        <p:nvSpPr>
          <p:cNvPr id="56323" name="Rectangle 3"/>
          <p:cNvSpPr>
            <a:spLocks noGrp="1" noChangeArrowheads="1"/>
          </p:cNvSpPr>
          <p:nvPr>
            <p:ph idx="1"/>
          </p:nvPr>
        </p:nvSpPr>
        <p:spPr>
          <a:xfrm>
            <a:off x="457200" y="1371600"/>
            <a:ext cx="8229600" cy="4525963"/>
          </a:xfrm>
        </p:spPr>
        <p:txBody>
          <a:bodyPr/>
          <a:lstStyle/>
          <a:p>
            <a:pPr eaLnBrk="1" hangingPunct="1"/>
            <a:r>
              <a:rPr lang="en-US" sz="2400" dirty="0" smtClean="0">
                <a:cs typeface="FreesiaUPC" pitchFamily="34" charset="-34"/>
              </a:rPr>
              <a:t>Should be appropriate to the level of management concerned.</a:t>
            </a:r>
          </a:p>
          <a:p>
            <a:pPr eaLnBrk="1" hangingPunct="1"/>
            <a:r>
              <a:rPr lang="en-US" sz="2400" dirty="0" smtClean="0">
                <a:cs typeface="FreesiaUPC" pitchFamily="34" charset="-34"/>
              </a:rPr>
              <a:t>Managers close to the workface need frequent detailed reports. Senior management needs occasional overviews.</a:t>
            </a:r>
          </a:p>
          <a:p>
            <a:pPr eaLnBrk="1" hangingPunct="1"/>
            <a:r>
              <a:rPr lang="en-US" sz="2400" dirty="0" smtClean="0">
                <a:cs typeface="FreesiaUPC" pitchFamily="34" charset="-34"/>
              </a:rPr>
              <a:t>Reporting should be frequent enough to allow control to be exercised before activities finish.</a:t>
            </a:r>
          </a:p>
          <a:p>
            <a:pPr eaLnBrk="1" hangingPunct="1"/>
            <a:r>
              <a:rPr lang="en-US" sz="2400" dirty="0" smtClean="0">
                <a:cs typeface="FreesiaUPC" pitchFamily="34" charset="-34"/>
              </a:rPr>
              <a:t>Honesty is important for effective control.</a:t>
            </a:r>
            <a:endParaRPr lang="th-TH" sz="24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457200" y="609600"/>
            <a:ext cx="8229600" cy="5105400"/>
          </a:xfrm>
        </p:spPr>
        <p:txBody>
          <a:bodyPr/>
          <a:lstStyle/>
          <a:p>
            <a:pPr eaLnBrk="1" hangingPunct="1">
              <a:lnSpc>
                <a:spcPct val="80000"/>
              </a:lnSpc>
              <a:buFont typeface="Wingdings" pitchFamily="2" charset="2"/>
              <a:buNone/>
            </a:pPr>
            <a:r>
              <a:rPr lang="en-US" sz="2000" b="1" dirty="0" smtClean="0">
                <a:solidFill>
                  <a:schemeClr val="accent1"/>
                </a:solidFill>
                <a:cs typeface="FreesiaUPC" pitchFamily="34" charset="-34"/>
              </a:rPr>
              <a:t>Benefits of reporting:-</a:t>
            </a:r>
          </a:p>
          <a:p>
            <a:pPr eaLnBrk="1" hangingPunct="1">
              <a:lnSpc>
                <a:spcPct val="80000"/>
              </a:lnSpc>
            </a:pPr>
            <a:r>
              <a:rPr lang="en-US" sz="2000" dirty="0" smtClean="0">
                <a:cs typeface="FreesiaUPC" pitchFamily="34" charset="-34"/>
              </a:rPr>
              <a:t>Awareness of progress</a:t>
            </a:r>
          </a:p>
          <a:p>
            <a:pPr eaLnBrk="1" hangingPunct="1">
              <a:lnSpc>
                <a:spcPct val="80000"/>
              </a:lnSpc>
            </a:pPr>
            <a:r>
              <a:rPr lang="en-US" sz="2000" dirty="0" smtClean="0">
                <a:cs typeface="FreesiaUPC" pitchFamily="34" charset="-34"/>
              </a:rPr>
              <a:t>More realistic planning</a:t>
            </a:r>
          </a:p>
          <a:p>
            <a:pPr eaLnBrk="1" hangingPunct="1">
              <a:lnSpc>
                <a:spcPct val="80000"/>
              </a:lnSpc>
            </a:pPr>
            <a:r>
              <a:rPr lang="en-US" sz="2000" dirty="0" smtClean="0">
                <a:cs typeface="FreesiaUPC" pitchFamily="34" charset="-34"/>
              </a:rPr>
              <a:t>Greater understanding of the relationships between activities and the whole project</a:t>
            </a:r>
          </a:p>
          <a:p>
            <a:pPr eaLnBrk="1" hangingPunct="1">
              <a:lnSpc>
                <a:spcPct val="80000"/>
              </a:lnSpc>
            </a:pPr>
            <a:r>
              <a:rPr lang="en-US" sz="2000" dirty="0" smtClean="0">
                <a:cs typeface="FreesiaUPC" pitchFamily="34" charset="-34"/>
              </a:rPr>
              <a:t>Early warning signals of delays and problems</a:t>
            </a:r>
          </a:p>
          <a:p>
            <a:pPr eaLnBrk="1" hangingPunct="1">
              <a:lnSpc>
                <a:spcPct val="80000"/>
              </a:lnSpc>
            </a:pPr>
            <a:r>
              <a:rPr lang="en-US" sz="2000" dirty="0" err="1" smtClean="0">
                <a:cs typeface="FreesiaUPC" pitchFamily="34" charset="-34"/>
              </a:rPr>
              <a:t>Minimising</a:t>
            </a:r>
            <a:r>
              <a:rPr lang="en-US" sz="2000" dirty="0" smtClean="0">
                <a:cs typeface="FreesiaUPC" pitchFamily="34" charset="-34"/>
              </a:rPr>
              <a:t> the confusion of change by reducing delays in communication</a:t>
            </a:r>
          </a:p>
          <a:p>
            <a:pPr eaLnBrk="1" hangingPunct="1">
              <a:lnSpc>
                <a:spcPct val="80000"/>
              </a:lnSpc>
            </a:pPr>
            <a:r>
              <a:rPr lang="en-US" sz="2000" dirty="0" smtClean="0">
                <a:cs typeface="FreesiaUPC" pitchFamily="34" charset="-34"/>
              </a:rPr>
              <a:t>Faster management action in response to unacceptable or inappropriate work</a:t>
            </a:r>
          </a:p>
          <a:p>
            <a:pPr eaLnBrk="1" hangingPunct="1">
              <a:lnSpc>
                <a:spcPct val="80000"/>
              </a:lnSpc>
            </a:pPr>
            <a:r>
              <a:rPr lang="en-US" sz="2000" dirty="0" smtClean="0">
                <a:cs typeface="FreesiaUPC" pitchFamily="34" charset="-34"/>
              </a:rPr>
              <a:t>Higher visibility/ transparency of the project to senior management</a:t>
            </a:r>
          </a:p>
          <a:p>
            <a:pPr eaLnBrk="1" hangingPunct="1">
              <a:lnSpc>
                <a:spcPct val="80000"/>
              </a:lnSpc>
            </a:pPr>
            <a:r>
              <a:rPr lang="en-US" sz="2000" dirty="0" smtClean="0">
                <a:cs typeface="FreesiaUPC" pitchFamily="34" charset="-34"/>
              </a:rPr>
              <a:t>Keeps the client and other parties up to date on progress</a:t>
            </a:r>
          </a:p>
          <a:p>
            <a:pPr eaLnBrk="1" hangingPunct="1">
              <a:lnSpc>
                <a:spcPct val="80000"/>
              </a:lnSpc>
            </a:pPr>
            <a:r>
              <a:rPr lang="en-US" sz="2000" dirty="0" smtClean="0">
                <a:cs typeface="FreesiaUPC" pitchFamily="34" charset="-34"/>
              </a:rPr>
              <a:t>Provides data for future projects</a:t>
            </a:r>
          </a:p>
          <a:p>
            <a:pPr eaLnBrk="1" hangingPunct="1">
              <a:lnSpc>
                <a:spcPct val="80000"/>
              </a:lnSpc>
            </a:pPr>
            <a:r>
              <a:rPr lang="en-US" sz="2000" dirty="0" smtClean="0">
                <a:cs typeface="FreesiaUPC" pitchFamily="34" charset="-34"/>
              </a:rPr>
              <a:t>Motivational material</a:t>
            </a:r>
          </a:p>
          <a:p>
            <a:pPr eaLnBrk="1" hangingPunct="1">
              <a:lnSpc>
                <a:spcPct val="80000"/>
              </a:lnSpc>
            </a:pPr>
            <a:r>
              <a:rPr lang="en-US" sz="2000" dirty="0" smtClean="0">
                <a:cs typeface="FreesiaUPC" pitchFamily="34" charset="-34"/>
              </a:rPr>
              <a:t>Quality assurance</a:t>
            </a:r>
            <a:endParaRPr lang="th-TH" sz="2000"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4000" b="1" dirty="0" smtClean="0">
                <a:solidFill>
                  <a:srgbClr val="0000FF"/>
                </a:solidFill>
                <a:cs typeface="FreesiaUPC" pitchFamily="34" charset="-34"/>
              </a:rPr>
              <a:t>Controlling</a:t>
            </a:r>
            <a:endParaRPr lang="th-TH" sz="4000" b="1" dirty="0" smtClean="0">
              <a:solidFill>
                <a:srgbClr val="0000FF"/>
              </a:solidFill>
            </a:endParaRPr>
          </a:p>
        </p:txBody>
      </p:sp>
      <p:sp>
        <p:nvSpPr>
          <p:cNvPr id="58371" name="Rectangle 3"/>
          <p:cNvSpPr>
            <a:spLocks noGrp="1" noChangeArrowheads="1"/>
          </p:cNvSpPr>
          <p:nvPr>
            <p:ph idx="1"/>
          </p:nvPr>
        </p:nvSpPr>
        <p:spPr>
          <a:xfrm>
            <a:off x="457200" y="1265237"/>
            <a:ext cx="8229600" cy="4525963"/>
          </a:xfrm>
        </p:spPr>
        <p:txBody>
          <a:bodyPr/>
          <a:lstStyle/>
          <a:p>
            <a:pPr eaLnBrk="1" hangingPunct="1"/>
            <a:r>
              <a:rPr lang="en-US" sz="2400" dirty="0" smtClean="0">
                <a:cs typeface="FreesiaUPC" pitchFamily="34" charset="-34"/>
              </a:rPr>
              <a:t>Controlling involves taking action based on the difference between planned performance and actual performance.</a:t>
            </a:r>
          </a:p>
          <a:p>
            <a:pPr eaLnBrk="1" hangingPunct="1"/>
            <a:r>
              <a:rPr lang="en-US" sz="2400" dirty="0" smtClean="0">
                <a:cs typeface="FreesiaUPC" pitchFamily="34" charset="-34"/>
              </a:rPr>
              <a:t>The purpose of a control system is to help the project meet its objectives.</a:t>
            </a:r>
          </a:p>
          <a:p>
            <a:pPr eaLnBrk="1" hangingPunct="1"/>
            <a:r>
              <a:rPr lang="en-US" sz="2400" dirty="0" smtClean="0">
                <a:cs typeface="FreesiaUPC" pitchFamily="34" charset="-34"/>
              </a:rPr>
              <a:t>Types of control:-</a:t>
            </a:r>
          </a:p>
          <a:p>
            <a:pPr eaLnBrk="1" hangingPunct="1">
              <a:buFont typeface="Wingdings" pitchFamily="2" charset="2"/>
              <a:buNone/>
            </a:pPr>
            <a:r>
              <a:rPr lang="en-US" sz="2400" dirty="0" smtClean="0">
                <a:cs typeface="FreesiaUPC" pitchFamily="34" charset="-34"/>
              </a:rPr>
              <a:t>		1. Steering control – feedback system</a:t>
            </a:r>
          </a:p>
          <a:p>
            <a:pPr eaLnBrk="1" hangingPunct="1">
              <a:buFont typeface="Wingdings" pitchFamily="2" charset="2"/>
              <a:buNone/>
            </a:pPr>
            <a:r>
              <a:rPr lang="en-US" sz="2400" dirty="0" smtClean="0">
                <a:cs typeface="FreesiaUPC" pitchFamily="34" charset="-34"/>
              </a:rPr>
              <a:t>		2. Bang Bang control – go/ no-go</a:t>
            </a:r>
            <a:endParaRPr lang="th-TH" sz="2400" dirty="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457200" y="381000"/>
            <a:ext cx="8229600" cy="5029200"/>
          </a:xfrm>
        </p:spPr>
        <p:txBody>
          <a:bodyPr/>
          <a:lstStyle/>
          <a:p>
            <a:pPr eaLnBrk="1" hangingPunct="1">
              <a:lnSpc>
                <a:spcPct val="80000"/>
              </a:lnSpc>
              <a:buFont typeface="Wingdings" pitchFamily="2" charset="2"/>
              <a:buNone/>
            </a:pPr>
            <a:r>
              <a:rPr lang="en-US" sz="2400" b="1" dirty="0" smtClean="0">
                <a:solidFill>
                  <a:schemeClr val="accent1"/>
                </a:solidFill>
                <a:cs typeface="FreesiaUPC" pitchFamily="34" charset="-34"/>
              </a:rPr>
              <a:t>Sources of Control</a:t>
            </a:r>
          </a:p>
          <a:p>
            <a:pPr eaLnBrk="1" hangingPunct="1">
              <a:lnSpc>
                <a:spcPct val="80000"/>
              </a:lnSpc>
            </a:pPr>
            <a:r>
              <a:rPr lang="en-US" sz="2400" dirty="0" smtClean="0">
                <a:cs typeface="FreesiaUPC" pitchFamily="34" charset="-34"/>
              </a:rPr>
              <a:t>Resources of people and equipment maybe re-deployed or redistributed within the project.</a:t>
            </a:r>
          </a:p>
          <a:p>
            <a:pPr eaLnBrk="1" hangingPunct="1">
              <a:lnSpc>
                <a:spcPct val="80000"/>
              </a:lnSpc>
            </a:pPr>
            <a:r>
              <a:rPr lang="en-US" sz="2400" dirty="0" smtClean="0">
                <a:cs typeface="FreesiaUPC" pitchFamily="34" charset="-34"/>
              </a:rPr>
              <a:t>Alter the critical paths and may require restructuring of the activities and may require a new costing.</a:t>
            </a:r>
          </a:p>
          <a:p>
            <a:pPr eaLnBrk="1" hangingPunct="1">
              <a:lnSpc>
                <a:spcPct val="80000"/>
              </a:lnSpc>
            </a:pPr>
            <a:r>
              <a:rPr lang="en-US" sz="2400" dirty="0" err="1" smtClean="0">
                <a:cs typeface="FreesiaUPC" pitchFamily="34" charset="-34"/>
              </a:rPr>
              <a:t>Replanning</a:t>
            </a:r>
            <a:r>
              <a:rPr lang="en-US" sz="2400" dirty="0" smtClean="0">
                <a:cs typeface="FreesiaUPC" pitchFamily="34" charset="-34"/>
              </a:rPr>
              <a:t> or redesigning of the remainder of the project including the use of new methods, equipment and resources.</a:t>
            </a:r>
          </a:p>
          <a:p>
            <a:pPr eaLnBrk="1" hangingPunct="1">
              <a:lnSpc>
                <a:spcPct val="80000"/>
              </a:lnSpc>
            </a:pPr>
            <a:r>
              <a:rPr lang="en-US" sz="2400" dirty="0" smtClean="0">
                <a:cs typeface="FreesiaUPC" pitchFamily="34" charset="-34"/>
              </a:rPr>
              <a:t>Fast tracking the remainder of the project, overlapping relationships.</a:t>
            </a:r>
          </a:p>
          <a:p>
            <a:pPr eaLnBrk="1" hangingPunct="1">
              <a:lnSpc>
                <a:spcPct val="80000"/>
              </a:lnSpc>
            </a:pPr>
            <a:r>
              <a:rPr lang="en-US" sz="2400" dirty="0" smtClean="0">
                <a:cs typeface="FreesiaUPC" pitchFamily="34" charset="-34"/>
              </a:rPr>
              <a:t>Removal of physical, technical or logical constraints affecting work.</a:t>
            </a:r>
          </a:p>
          <a:p>
            <a:pPr eaLnBrk="1" hangingPunct="1">
              <a:lnSpc>
                <a:spcPct val="80000"/>
              </a:lnSpc>
            </a:pPr>
            <a:r>
              <a:rPr lang="en-US" sz="2400" dirty="0" smtClean="0">
                <a:cs typeface="FreesiaUPC" pitchFamily="34" charset="-34"/>
              </a:rPr>
              <a:t>Improve leadership and management, co-ordination of workers.</a:t>
            </a:r>
            <a:endParaRPr lang="th-TH" sz="24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en-US" smtClean="0">
              <a:cs typeface="FreesiaUPC" pitchFamily="34" charset="-34"/>
            </a:endParaRPr>
          </a:p>
        </p:txBody>
      </p:sp>
      <p:sp>
        <p:nvSpPr>
          <p:cNvPr id="60419" name="Rectangle 3"/>
          <p:cNvSpPr>
            <a:spLocks noGrp="1" noChangeArrowheads="1"/>
          </p:cNvSpPr>
          <p:nvPr>
            <p:ph idx="1"/>
          </p:nvPr>
        </p:nvSpPr>
        <p:spPr/>
        <p:txBody>
          <a:bodyPr/>
          <a:lstStyle/>
          <a:p>
            <a:pPr eaLnBrk="1" hangingPunct="1">
              <a:buFont typeface="Wingdings" pitchFamily="2" charset="2"/>
              <a:buNone/>
            </a:pPr>
            <a:endParaRPr lang="en-US" dirty="0" smtClean="0">
              <a:solidFill>
                <a:srgbClr val="0000FF"/>
              </a:solidFill>
              <a:cs typeface="FreesiaUPC" pitchFamily="34" charset="-34"/>
            </a:endParaRPr>
          </a:p>
          <a:p>
            <a:pPr algn="ctr" eaLnBrk="1" hangingPunct="1">
              <a:buFont typeface="Wingdings" pitchFamily="2" charset="2"/>
              <a:buNone/>
            </a:pPr>
            <a:r>
              <a:rPr lang="en-US" dirty="0" smtClean="0">
                <a:solidFill>
                  <a:srgbClr val="0000FF"/>
                </a:solidFill>
                <a:cs typeface="FreesiaUPC" pitchFamily="34" charset="-34"/>
              </a:rPr>
              <a:t>Planners are after a satisfactory solution rather than some theoretically optimum solution.</a:t>
            </a:r>
            <a:endParaRPr lang="th-TH" dirty="0" smtClean="0">
              <a:solidFill>
                <a:srgbClr val="0000FF"/>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457200" y="1066800"/>
            <a:ext cx="8229600" cy="4525963"/>
          </a:xfrm>
        </p:spPr>
        <p:txBody>
          <a:bodyPr/>
          <a:lstStyle/>
          <a:p>
            <a:pPr eaLnBrk="1" hangingPunct="1">
              <a:buFont typeface="Wingdings" pitchFamily="2" charset="2"/>
              <a:buNone/>
            </a:pPr>
            <a:r>
              <a:rPr lang="en-US" sz="2400" b="1" dirty="0" smtClean="0">
                <a:solidFill>
                  <a:schemeClr val="accent1"/>
                </a:solidFill>
                <a:cs typeface="FreesiaUPC" pitchFamily="34" charset="-34"/>
              </a:rPr>
              <a:t>Design of Control System</a:t>
            </a:r>
          </a:p>
          <a:p>
            <a:pPr eaLnBrk="1" hangingPunct="1"/>
            <a:r>
              <a:rPr lang="en-US" sz="2400" dirty="0" smtClean="0">
                <a:cs typeface="FreesiaUPC" pitchFamily="34" charset="-34"/>
              </a:rPr>
              <a:t>Enhancing efficiency and effectiveness</a:t>
            </a:r>
          </a:p>
          <a:p>
            <a:pPr eaLnBrk="1" hangingPunct="1"/>
            <a:r>
              <a:rPr lang="en-US" sz="2400" dirty="0" smtClean="0">
                <a:cs typeface="FreesiaUPC" pitchFamily="34" charset="-34"/>
              </a:rPr>
              <a:t>Pareto’s – identify a small number of critical factors that will have the greatest impact on the project.</a:t>
            </a:r>
          </a:p>
          <a:p>
            <a:pPr eaLnBrk="1" hangingPunct="1"/>
            <a:r>
              <a:rPr lang="en-US" sz="2400" dirty="0" smtClean="0">
                <a:cs typeface="FreesiaUPC" pitchFamily="34" charset="-34"/>
              </a:rPr>
              <a:t>Control information must be made available to the person directly accountable for the action.</a:t>
            </a:r>
            <a:endParaRPr lang="th-TH" sz="24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Content Placeholder 2"/>
          <p:cNvSpPr>
            <a:spLocks noGrp="1"/>
          </p:cNvSpPr>
          <p:nvPr>
            <p:ph idx="1"/>
          </p:nvPr>
        </p:nvSpPr>
        <p:spPr>
          <a:xfrm>
            <a:off x="457200" y="838200"/>
            <a:ext cx="8229600" cy="4525963"/>
          </a:xfrm>
        </p:spPr>
        <p:txBody>
          <a:bodyPr/>
          <a:lstStyle/>
          <a:p>
            <a:pPr eaLnBrk="1" hangingPunct="1"/>
            <a:r>
              <a:rPr lang="en-US" sz="2400" b="1" u="sng" dirty="0" smtClean="0">
                <a:cs typeface="FreesiaUPC" pitchFamily="34" charset="-34"/>
              </a:rPr>
              <a:t>Efficiency</a:t>
            </a:r>
            <a:r>
              <a:rPr lang="en-US" sz="2400" dirty="0" smtClean="0">
                <a:cs typeface="FreesiaUPC" pitchFamily="34" charset="-34"/>
              </a:rPr>
              <a:t> : A measure of the relationship between inputs and outputs for the organization.</a:t>
            </a:r>
          </a:p>
          <a:p>
            <a:pPr eaLnBrk="1" hangingPunct="1">
              <a:buFont typeface="Wingdings" pitchFamily="2" charset="2"/>
              <a:buNone/>
            </a:pPr>
            <a:r>
              <a:rPr lang="en-US" sz="2400" dirty="0" smtClean="0">
                <a:cs typeface="FreesiaUPC" pitchFamily="34" charset="-34"/>
              </a:rPr>
              <a:t>	</a:t>
            </a:r>
            <a:r>
              <a:rPr lang="th-TH" sz="2400" dirty="0" smtClean="0"/>
              <a:t>ประสิทธิภาพ </a:t>
            </a:r>
            <a:r>
              <a:rPr lang="en-US" sz="2400" dirty="0" smtClean="0">
                <a:cs typeface="FreesiaUPC" pitchFamily="34" charset="-34"/>
              </a:rPr>
              <a:t>- </a:t>
            </a:r>
            <a:r>
              <a:rPr lang="th-TH" sz="2400" dirty="0" smtClean="0"/>
              <a:t>ตัวดัชนีวัดที่แสดงถึงการวัดอัตราส่วนระหว่างผลประโยชน์ที่เกิดขึ้นกับต้นทุนที่ใช้ไปในการดำเนินงาน</a:t>
            </a:r>
            <a:endParaRPr lang="en-US" sz="2400" b="1" dirty="0" smtClean="0">
              <a:cs typeface="FreesiaUPC" pitchFamily="34" charset="-34"/>
            </a:endParaRPr>
          </a:p>
          <a:p>
            <a:pPr eaLnBrk="1" hangingPunct="1">
              <a:buFont typeface="Wingdings" pitchFamily="2" charset="2"/>
              <a:buNone/>
            </a:pPr>
            <a:endParaRPr lang="en-US" sz="2400" dirty="0" smtClean="0">
              <a:cs typeface="FreesiaUPC" pitchFamily="34" charset="-34"/>
            </a:endParaRPr>
          </a:p>
          <a:p>
            <a:pPr eaLnBrk="1" hangingPunct="1"/>
            <a:r>
              <a:rPr lang="en-US" sz="2400" b="1" u="sng" dirty="0" smtClean="0">
                <a:cs typeface="FreesiaUPC" pitchFamily="34" charset="-34"/>
              </a:rPr>
              <a:t>Effectiveness</a:t>
            </a:r>
            <a:r>
              <a:rPr lang="en-US" sz="2400" dirty="0" smtClean="0">
                <a:cs typeface="FreesiaUPC" pitchFamily="34" charset="-34"/>
              </a:rPr>
              <a:t> : A measure of whatever or not organizational objectives are accomplished.</a:t>
            </a:r>
          </a:p>
          <a:p>
            <a:pPr eaLnBrk="1" hangingPunct="1">
              <a:buFont typeface="Wingdings" pitchFamily="2" charset="2"/>
              <a:buNone/>
            </a:pPr>
            <a:r>
              <a:rPr lang="en-US" sz="2400" dirty="0" smtClean="0">
                <a:cs typeface="FreesiaUPC" pitchFamily="34" charset="-34"/>
              </a:rPr>
              <a:t>	</a:t>
            </a:r>
            <a:r>
              <a:rPr lang="th-TH" sz="2400" dirty="0" smtClean="0"/>
              <a:t>ประสิทธิผล </a:t>
            </a:r>
            <a:r>
              <a:rPr lang="en-US" sz="2400" dirty="0" smtClean="0">
                <a:cs typeface="FreesiaUPC" pitchFamily="34" charset="-34"/>
              </a:rPr>
              <a:t>- </a:t>
            </a:r>
            <a:r>
              <a:rPr lang="th-TH" sz="2400" dirty="0" smtClean="0"/>
              <a:t>ตัวดัชนีวัดระดับความสำเร็จของการปฏิบัติงานเมื่อเปรียบเทียบกับวัตถุประสงค์และเป้าหมายที่ได้ตั้งไว้</a:t>
            </a:r>
            <a:endParaRPr lang="en-US" sz="2400" dirty="0" smtClean="0">
              <a:cs typeface="FreesiaUPC" pitchFamily="34" charset="-34"/>
            </a:endParaRPr>
          </a:p>
        </p:txBody>
      </p:sp>
      <p:sp>
        <p:nvSpPr>
          <p:cNvPr id="62467" name="Slide Number Placeholder 3"/>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53F43D28-64BB-4EB1-A2E4-2B371A521135}" type="slidenum">
              <a:rPr lang="en-US" smtClean="0"/>
              <a:pPr/>
              <a:t>59</a:t>
            </a:fld>
            <a:endParaRPr lang="th-TH"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1. Functional Organization</a:t>
            </a:r>
            <a:endParaRPr lang="th-TH" sz="3600" b="1" dirty="0" smtClean="0">
              <a:solidFill>
                <a:srgbClr val="0000FF"/>
              </a:solidFill>
            </a:endParaRPr>
          </a:p>
        </p:txBody>
      </p:sp>
      <p:sp>
        <p:nvSpPr>
          <p:cNvPr id="15364" name="Rectangle 3"/>
          <p:cNvSpPr>
            <a:spLocks noGrp="1" noChangeArrowheads="1"/>
          </p:cNvSpPr>
          <p:nvPr>
            <p:ph idx="1"/>
          </p:nvPr>
        </p:nvSpPr>
        <p:spPr>
          <a:xfrm>
            <a:off x="457200" y="1341437"/>
            <a:ext cx="8229600" cy="4525963"/>
          </a:xfrm>
        </p:spPr>
        <p:txBody>
          <a:bodyPr/>
          <a:lstStyle/>
          <a:p>
            <a:pPr marL="533400" indent="-533400" eaLnBrk="1" hangingPunct="1"/>
            <a:r>
              <a:rPr lang="en-US" sz="2400" dirty="0" smtClean="0">
                <a:cs typeface="FreesiaUPC" pitchFamily="34" charset="-34"/>
              </a:rPr>
              <a:t>Using the existing functional organization</a:t>
            </a:r>
          </a:p>
          <a:p>
            <a:pPr marL="533400" indent="-533400" eaLnBrk="1" hangingPunct="1"/>
            <a:r>
              <a:rPr lang="en-US" sz="2400" dirty="0" smtClean="0">
                <a:cs typeface="FreesiaUPC" pitchFamily="34" charset="-34"/>
              </a:rPr>
              <a:t>Share resources</a:t>
            </a:r>
          </a:p>
        </p:txBody>
      </p:sp>
      <p:sp>
        <p:nvSpPr>
          <p:cNvPr id="15363"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0AA9FCEE-457A-49D0-A47D-AC89A31239AD}" type="slidenum">
              <a:rPr lang="en-US" smtClean="0"/>
              <a:pPr/>
              <a:t>6</a:t>
            </a:fld>
            <a:endParaRPr lang="th-TH" smtClean="0"/>
          </a:p>
        </p:txBody>
      </p:sp>
      <p:pic>
        <p:nvPicPr>
          <p:cNvPr id="1026" name="Picture 2"/>
          <p:cNvPicPr>
            <a:picLocks noChangeAspect="1" noChangeArrowheads="1"/>
          </p:cNvPicPr>
          <p:nvPr/>
        </p:nvPicPr>
        <p:blipFill>
          <a:blip r:embed="rId2" cstate="print"/>
          <a:srcRect/>
          <a:stretch>
            <a:fillRect/>
          </a:stretch>
        </p:blipFill>
        <p:spPr bwMode="auto">
          <a:xfrm>
            <a:off x="1371600" y="2438400"/>
            <a:ext cx="6389687" cy="3381375"/>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457200" y="914400"/>
            <a:ext cx="8229600" cy="4525963"/>
          </a:xfrm>
        </p:spPr>
        <p:txBody>
          <a:bodyPr/>
          <a:lstStyle/>
          <a:p>
            <a:pPr eaLnBrk="1" hangingPunct="1">
              <a:buFont typeface="Wingdings" pitchFamily="2" charset="2"/>
              <a:buNone/>
            </a:pPr>
            <a:r>
              <a:rPr lang="en-US" sz="2800" b="1" dirty="0" smtClean="0">
                <a:solidFill>
                  <a:schemeClr val="accent1"/>
                </a:solidFill>
                <a:cs typeface="FreesiaUPC" pitchFamily="34" charset="-34"/>
              </a:rPr>
              <a:t>Basis of the control system:</a:t>
            </a:r>
          </a:p>
          <a:p>
            <a:pPr eaLnBrk="1" hangingPunct="1"/>
            <a:r>
              <a:rPr lang="en-US" sz="2800" dirty="0" smtClean="0">
                <a:cs typeface="FreesiaUPC" pitchFamily="34" charset="-34"/>
              </a:rPr>
              <a:t>Establish performance standards against which performance will be measured. </a:t>
            </a:r>
            <a:r>
              <a:rPr lang="en-US" sz="1800" dirty="0" smtClean="0">
                <a:solidFill>
                  <a:srgbClr val="0000FF"/>
                </a:solidFill>
                <a:cs typeface="FreesiaUPC" pitchFamily="34" charset="-34"/>
              </a:rPr>
              <a:t>Time schedules, materials used, </a:t>
            </a:r>
            <a:r>
              <a:rPr lang="en-US" sz="1800" dirty="0" err="1" smtClean="0">
                <a:solidFill>
                  <a:srgbClr val="0000FF"/>
                </a:solidFill>
                <a:cs typeface="FreesiaUPC" pitchFamily="34" charset="-34"/>
              </a:rPr>
              <a:t>labour</a:t>
            </a:r>
            <a:r>
              <a:rPr lang="en-US" sz="1800" dirty="0" smtClean="0">
                <a:solidFill>
                  <a:srgbClr val="0000FF"/>
                </a:solidFill>
                <a:cs typeface="FreesiaUPC" pitchFamily="34" charset="-34"/>
              </a:rPr>
              <a:t> employed, costs, equipment usage, employee morale</a:t>
            </a:r>
          </a:p>
          <a:p>
            <a:pPr eaLnBrk="1" hangingPunct="1"/>
            <a:r>
              <a:rPr lang="en-US" sz="2800" dirty="0" smtClean="0">
                <a:cs typeface="FreesiaUPC" pitchFamily="34" charset="-34"/>
              </a:rPr>
              <a:t>Measure</a:t>
            </a:r>
            <a:r>
              <a:rPr lang="th-TH" sz="2800" dirty="0" smtClean="0"/>
              <a:t> </a:t>
            </a:r>
            <a:r>
              <a:rPr lang="en-US" sz="2800" dirty="0" smtClean="0">
                <a:cs typeface="FreesiaUPC" pitchFamily="34" charset="-34"/>
              </a:rPr>
              <a:t>actual performance against planned levels or standards.</a:t>
            </a:r>
          </a:p>
          <a:p>
            <a:pPr eaLnBrk="1" hangingPunct="1"/>
            <a:r>
              <a:rPr lang="en-US" sz="2800" dirty="0" smtClean="0">
                <a:cs typeface="FreesiaUPC" pitchFamily="34" charset="-34"/>
              </a:rPr>
              <a:t>Take corrective action based on measured performance to bring it into line with planned performance levels.</a:t>
            </a:r>
            <a:endParaRPr lang="th-TH" sz="28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endParaRPr lang="en-US" smtClean="0">
              <a:cs typeface="FreesiaUPC" pitchFamily="34" charset="-34"/>
            </a:endParaRPr>
          </a:p>
        </p:txBody>
      </p:sp>
      <p:sp>
        <p:nvSpPr>
          <p:cNvPr id="64516" name="Content Placeholder 2"/>
          <p:cNvSpPr>
            <a:spLocks noGrp="1"/>
          </p:cNvSpPr>
          <p:nvPr>
            <p:ph idx="1"/>
          </p:nvPr>
        </p:nvSpPr>
        <p:spPr>
          <a:xfrm>
            <a:off x="612775" y="2743200"/>
            <a:ext cx="8153400" cy="762000"/>
          </a:xfrm>
        </p:spPr>
        <p:txBody>
          <a:bodyPr/>
          <a:lstStyle/>
          <a:p>
            <a:pPr algn="ctr" eaLnBrk="1" hangingPunct="1">
              <a:buFont typeface="Wingdings" pitchFamily="2" charset="2"/>
              <a:buNone/>
            </a:pPr>
            <a:r>
              <a:rPr lang="en-US" sz="3600" b="1" smtClean="0">
                <a:solidFill>
                  <a:srgbClr val="0000FF"/>
                </a:solidFill>
                <a:cs typeface="FreesiaUPC" pitchFamily="34" charset="-34"/>
              </a:rPr>
              <a:t>Fail to plan, Plan to fail</a:t>
            </a:r>
          </a:p>
        </p:txBody>
      </p:sp>
      <p:sp>
        <p:nvSpPr>
          <p:cNvPr id="64515" name="Slide Number Placeholder 3"/>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77BDB4E0-7EDC-4858-B873-E91A73B547D9}" type="slidenum">
              <a:rPr lang="en-US" smtClean="0"/>
              <a:pPr/>
              <a:t>61</a:t>
            </a:fld>
            <a:endParaRPr lang="th-TH"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r" eaLnBrk="1" hangingPunct="1"/>
            <a:r>
              <a:rPr lang="en-US" sz="2800" dirty="0" smtClean="0">
                <a:cs typeface="FreesiaUPC" pitchFamily="34" charset="-34"/>
              </a:rPr>
              <a:t>Functional Organization</a:t>
            </a:r>
            <a:endParaRPr lang="th-TH" sz="2800" dirty="0" smtClean="0"/>
          </a:p>
        </p:txBody>
      </p:sp>
      <p:sp>
        <p:nvSpPr>
          <p:cNvPr id="16388" name="Rectangle 3"/>
          <p:cNvSpPr>
            <a:spLocks noGrp="1" noChangeArrowheads="1"/>
          </p:cNvSpPr>
          <p:nvPr>
            <p:ph idx="1"/>
          </p:nvPr>
        </p:nvSpPr>
        <p:spPr>
          <a:xfrm>
            <a:off x="457200" y="914400"/>
            <a:ext cx="8229600" cy="4525963"/>
          </a:xfrm>
        </p:spPr>
        <p:txBody>
          <a:bodyPr/>
          <a:lstStyle/>
          <a:p>
            <a:pPr eaLnBrk="1" hangingPunct="1">
              <a:buFont typeface="Wingdings" pitchFamily="2" charset="2"/>
              <a:buNone/>
            </a:pPr>
            <a:r>
              <a:rPr lang="en-US" dirty="0" smtClean="0">
                <a:cs typeface="FreesiaUPC" pitchFamily="34" charset="-34"/>
              </a:rPr>
              <a:t>Advantages:-</a:t>
            </a:r>
          </a:p>
          <a:p>
            <a:pPr eaLnBrk="1" hangingPunct="1"/>
            <a:r>
              <a:rPr lang="en-US" dirty="0" smtClean="0">
                <a:cs typeface="FreesiaUPC" pitchFamily="34" charset="-34"/>
              </a:rPr>
              <a:t>Projects are completed within the basic functional structure of the parent organization</a:t>
            </a:r>
          </a:p>
          <a:p>
            <a:pPr eaLnBrk="1" hangingPunct="1"/>
            <a:r>
              <a:rPr lang="en-US" dirty="0" smtClean="0">
                <a:cs typeface="FreesiaUPC" pitchFamily="34" charset="-34"/>
              </a:rPr>
              <a:t>There is maximum flexibility in the use of staff</a:t>
            </a:r>
          </a:p>
          <a:p>
            <a:pPr eaLnBrk="1" hangingPunct="1"/>
            <a:r>
              <a:rPr lang="en-US" dirty="0" smtClean="0">
                <a:cs typeface="FreesiaUPC" pitchFamily="34" charset="-34"/>
              </a:rPr>
              <a:t>Normal career paths within a functional division are maintained</a:t>
            </a:r>
            <a:endParaRPr lang="th-TH" dirty="0" smtClean="0"/>
          </a:p>
          <a:p>
            <a:pPr eaLnBrk="1" hangingPunct="1">
              <a:buFont typeface="Wingdings" pitchFamily="2" charset="2"/>
              <a:buNone/>
            </a:pPr>
            <a:endParaRPr lang="th-TH" dirty="0" smtClean="0"/>
          </a:p>
        </p:txBody>
      </p:sp>
      <p:sp>
        <p:nvSpPr>
          <p:cNvPr id="16387"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EB87C362-9596-4CB6-8FB7-6BDE9A256668}" type="slidenum">
              <a:rPr lang="en-US" smtClean="0"/>
              <a:pPr/>
              <a:t>7</a:t>
            </a:fld>
            <a:endParaRPr lang="th-TH"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r" eaLnBrk="1" hangingPunct="1"/>
            <a:r>
              <a:rPr lang="en-US" sz="2800" smtClean="0">
                <a:cs typeface="FreesiaUPC" pitchFamily="34" charset="-34"/>
              </a:rPr>
              <a:t>Functional Organization</a:t>
            </a:r>
            <a:endParaRPr lang="th-TH" sz="2800" smtClean="0"/>
          </a:p>
        </p:txBody>
      </p:sp>
      <p:sp>
        <p:nvSpPr>
          <p:cNvPr id="17412" name="Rectangle 3"/>
          <p:cNvSpPr>
            <a:spLocks noGrp="1" noChangeArrowheads="1"/>
          </p:cNvSpPr>
          <p:nvPr>
            <p:ph idx="1"/>
          </p:nvPr>
        </p:nvSpPr>
        <p:spPr>
          <a:xfrm>
            <a:off x="457200" y="1219200"/>
            <a:ext cx="8229600" cy="4525963"/>
          </a:xfrm>
        </p:spPr>
        <p:txBody>
          <a:bodyPr/>
          <a:lstStyle/>
          <a:p>
            <a:pPr eaLnBrk="1" hangingPunct="1">
              <a:buFont typeface="Wingdings" pitchFamily="2" charset="2"/>
              <a:buNone/>
            </a:pPr>
            <a:r>
              <a:rPr lang="en-US" dirty="0" smtClean="0">
                <a:cs typeface="FreesiaUPC" pitchFamily="34" charset="-34"/>
              </a:rPr>
              <a:t>Disadvantages:-</a:t>
            </a:r>
          </a:p>
          <a:p>
            <a:pPr eaLnBrk="1" hangingPunct="1"/>
            <a:r>
              <a:rPr lang="en-US" dirty="0" smtClean="0">
                <a:cs typeface="FreesiaUPC" pitchFamily="34" charset="-34"/>
              </a:rPr>
              <a:t>Projects often lack focus</a:t>
            </a:r>
          </a:p>
          <a:p>
            <a:pPr eaLnBrk="1" hangingPunct="1"/>
            <a:r>
              <a:rPr lang="en-US" dirty="0" smtClean="0">
                <a:cs typeface="FreesiaUPC" pitchFamily="34" charset="-34"/>
              </a:rPr>
              <a:t>Poor integration across functional units</a:t>
            </a:r>
          </a:p>
          <a:p>
            <a:pPr eaLnBrk="1" hangingPunct="1"/>
            <a:r>
              <a:rPr lang="en-US" dirty="0" smtClean="0">
                <a:cs typeface="FreesiaUPC" pitchFamily="34" charset="-34"/>
              </a:rPr>
              <a:t>Takes longer to complete projects</a:t>
            </a:r>
          </a:p>
          <a:p>
            <a:pPr eaLnBrk="1" hangingPunct="1"/>
            <a:r>
              <a:rPr lang="en-US" dirty="0" smtClean="0">
                <a:cs typeface="FreesiaUPC" pitchFamily="34" charset="-34"/>
              </a:rPr>
              <a:t>The motivation of people assigned to the project can be weak</a:t>
            </a:r>
            <a:endParaRPr lang="th-TH" dirty="0" smtClean="0"/>
          </a:p>
          <a:p>
            <a:pPr eaLnBrk="1" hangingPunct="1">
              <a:buFont typeface="Wingdings" pitchFamily="2" charset="2"/>
              <a:buNone/>
            </a:pPr>
            <a:endParaRPr lang="th-TH" dirty="0" smtClean="0"/>
          </a:p>
        </p:txBody>
      </p:sp>
      <p:sp>
        <p:nvSpPr>
          <p:cNvPr id="17411" name="Slide Number Placeholder 5"/>
          <p:cNvSpPr>
            <a:spLocks noGrp="1"/>
          </p:cNvSpPr>
          <p:nvPr>
            <p:ph type="sldNum" sz="quarter" idx="4294967295"/>
          </p:nvPr>
        </p:nvSpPr>
        <p:spPr bwMode="auto">
          <a:xfrm>
            <a:off x="0" y="6356350"/>
            <a:ext cx="1981200" cy="365125"/>
          </a:xfrm>
          <a:prstGeom prst="rect">
            <a:avLst/>
          </a:prstGeom>
          <a:noFill/>
          <a:ln>
            <a:miter lim="800000"/>
            <a:headEnd/>
            <a:tailEnd/>
          </a:ln>
        </p:spPr>
        <p:txBody>
          <a:bodyPr wrap="square" lIns="91440" tIns="45720" rIns="91440" bIns="45720" numCol="1" anchor="t" anchorCtr="0" compatLnSpc="1">
            <a:prstTxWarp prst="textNoShape">
              <a:avLst/>
            </a:prstTxWarp>
          </a:bodyPr>
          <a:lstStyle/>
          <a:p>
            <a:fld id="{96324F2D-62F4-4FDA-827C-A0E94CB0B66D}" type="slidenum">
              <a:rPr lang="en-US" smtClean="0"/>
              <a:pPr/>
              <a:t>8</a:t>
            </a:fld>
            <a:endParaRPr lang="th-TH"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pPr algn="r"/>
            <a:r>
              <a:rPr lang="en-US" sz="3200" dirty="0" smtClean="0"/>
              <a:t>Comparison</a:t>
            </a:r>
            <a:endParaRPr lang="en-US"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1" y="533400"/>
            <a:ext cx="5257800" cy="290857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886200" y="3505200"/>
            <a:ext cx="5181600" cy="294747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eopl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People</Template>
  <TotalTime>322</TotalTime>
  <Words>1940</Words>
  <Application>Microsoft Office PowerPoint</Application>
  <PresentationFormat>นำเสนอทางหน้าจอ (4:3)</PresentationFormat>
  <Paragraphs>357</Paragraphs>
  <Slides>61</Slides>
  <Notes>1</Notes>
  <HiddenSlides>0</HiddenSlides>
  <MMClips>0</MMClips>
  <ScaleCrop>false</ScaleCrop>
  <HeadingPairs>
    <vt:vector size="4" baseType="variant">
      <vt:variant>
        <vt:lpstr>ชุดรูปแบบ</vt:lpstr>
      </vt:variant>
      <vt:variant>
        <vt:i4>1</vt:i4>
      </vt:variant>
      <vt:variant>
        <vt:lpstr>ชื่อเรื่องภาพนิ่ง</vt:lpstr>
      </vt:variant>
      <vt:variant>
        <vt:i4>61</vt:i4>
      </vt:variant>
    </vt:vector>
  </HeadingPairs>
  <TitlesOfParts>
    <vt:vector size="62" baseType="lpstr">
      <vt:lpstr>People</vt:lpstr>
      <vt:lpstr>ภาพนิ่ง 1</vt:lpstr>
      <vt:lpstr>Project Planning </vt:lpstr>
      <vt:lpstr>ภาพนิ่ง 3</vt:lpstr>
      <vt:lpstr>ภาพนิ่ง 4</vt:lpstr>
      <vt:lpstr>Organization Structure</vt:lpstr>
      <vt:lpstr>1. Functional Organization</vt:lpstr>
      <vt:lpstr>Functional Organization</vt:lpstr>
      <vt:lpstr>Functional Organization</vt:lpstr>
      <vt:lpstr>Comparison</vt:lpstr>
      <vt:lpstr>ภาพนิ่ง 10</vt:lpstr>
      <vt:lpstr>2. Dedicated Teams</vt:lpstr>
      <vt:lpstr>Dedicated Teams</vt:lpstr>
      <vt:lpstr>Dedicated Teams</vt:lpstr>
      <vt:lpstr>3. Matrix Organization</vt:lpstr>
      <vt:lpstr>Matrix Organization</vt:lpstr>
      <vt:lpstr>Matrix Organization</vt:lpstr>
      <vt:lpstr>4. Virtual Organization</vt:lpstr>
      <vt:lpstr>Virtual Organization</vt:lpstr>
      <vt:lpstr>Virtual Organization</vt:lpstr>
      <vt:lpstr>Organizational Culture</vt:lpstr>
      <vt:lpstr>ภาพนิ่ง 21</vt:lpstr>
      <vt:lpstr>Planning Process</vt:lpstr>
      <vt:lpstr>ภาพนิ่ง 23</vt:lpstr>
      <vt:lpstr>ภาพนิ่ง 24</vt:lpstr>
      <vt:lpstr>ภาพนิ่ง 25</vt:lpstr>
      <vt:lpstr>Work Breakdown Structure</vt:lpstr>
      <vt:lpstr>WBS</vt:lpstr>
      <vt:lpstr>ภาพนิ่ง 28</vt:lpstr>
      <vt:lpstr>PSB</vt:lpstr>
      <vt:lpstr>Integration of WBS and OBS</vt:lpstr>
      <vt:lpstr>ภาพนิ่ง 31</vt:lpstr>
      <vt:lpstr>ภาพนิ่ง 32</vt:lpstr>
      <vt:lpstr>ภาพนิ่ง 33</vt:lpstr>
      <vt:lpstr>Responsibility Matrix</vt:lpstr>
      <vt:lpstr>Schedule</vt:lpstr>
      <vt:lpstr>Deliverables</vt:lpstr>
      <vt:lpstr>Time Management</vt:lpstr>
      <vt:lpstr>ภาพนิ่ง 38</vt:lpstr>
      <vt:lpstr>ภาพนิ่ง 39</vt:lpstr>
      <vt:lpstr>ภาพนิ่ง 40</vt:lpstr>
      <vt:lpstr>ภาพนิ่ง 41</vt:lpstr>
      <vt:lpstr>Project Monitor and control process</vt:lpstr>
      <vt:lpstr>ภาพนิ่ง 43</vt:lpstr>
      <vt:lpstr>Monitoring</vt:lpstr>
      <vt:lpstr>ภาพนิ่ง 45</vt:lpstr>
      <vt:lpstr>ภาพนิ่ง 46</vt:lpstr>
      <vt:lpstr>ภาพนิ่ง 47</vt:lpstr>
      <vt:lpstr>Project Control</vt:lpstr>
      <vt:lpstr>ภาพนิ่ง 49</vt:lpstr>
      <vt:lpstr>ภาพนิ่ง 50</vt:lpstr>
      <vt:lpstr>ภาพนิ่ง 51</vt:lpstr>
      <vt:lpstr>Feedback</vt:lpstr>
      <vt:lpstr>Reporting</vt:lpstr>
      <vt:lpstr>ภาพนิ่ง 54</vt:lpstr>
      <vt:lpstr>Controlling</vt:lpstr>
      <vt:lpstr>ภาพนิ่ง 56</vt:lpstr>
      <vt:lpstr>ภาพนิ่ง 57</vt:lpstr>
      <vt:lpstr>ภาพนิ่ง 58</vt:lpstr>
      <vt:lpstr>ภาพนิ่ง 59</vt:lpstr>
      <vt:lpstr>ภาพนิ่ง 60</vt:lpstr>
      <vt:lpstr>ภาพนิ่ง 61</vt:lpstr>
    </vt:vector>
  </TitlesOfParts>
  <Company>PTT Exploration &amp; Production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dc:title>
  <dc:creator>Information Technology</dc:creator>
  <cp:lastModifiedBy>inc-atom01</cp:lastModifiedBy>
  <cp:revision>31</cp:revision>
  <dcterms:created xsi:type="dcterms:W3CDTF">2008-12-31T21:14:48Z</dcterms:created>
  <dcterms:modified xsi:type="dcterms:W3CDTF">2012-02-03T09:02:26Z</dcterms:modified>
</cp:coreProperties>
</file>